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113"/>
  </p:notesMasterIdLst>
  <p:sldIdLst>
    <p:sldId id="412" r:id="rId3"/>
    <p:sldId id="256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316" r:id="rId12"/>
    <p:sldId id="323" r:id="rId13"/>
    <p:sldId id="322" r:id="rId14"/>
    <p:sldId id="321" r:id="rId15"/>
    <p:sldId id="320" r:id="rId16"/>
    <p:sldId id="319" r:id="rId17"/>
    <p:sldId id="402" r:id="rId18"/>
    <p:sldId id="315" r:id="rId19"/>
    <p:sldId id="318" r:id="rId20"/>
    <p:sldId id="317" r:id="rId21"/>
    <p:sldId id="314" r:id="rId22"/>
    <p:sldId id="313" r:id="rId23"/>
    <p:sldId id="312" r:id="rId24"/>
    <p:sldId id="311" r:id="rId25"/>
    <p:sldId id="310" r:id="rId26"/>
    <p:sldId id="309" r:id="rId27"/>
    <p:sldId id="308" r:id="rId28"/>
    <p:sldId id="307" r:id="rId29"/>
    <p:sldId id="306" r:id="rId30"/>
    <p:sldId id="305" r:id="rId31"/>
    <p:sldId id="304" r:id="rId32"/>
    <p:sldId id="303" r:id="rId33"/>
    <p:sldId id="302" r:id="rId34"/>
    <p:sldId id="301" r:id="rId35"/>
    <p:sldId id="300" r:id="rId36"/>
    <p:sldId id="299" r:id="rId37"/>
    <p:sldId id="298" r:id="rId38"/>
    <p:sldId id="297" r:id="rId39"/>
    <p:sldId id="296" r:id="rId40"/>
    <p:sldId id="403" r:id="rId41"/>
    <p:sldId id="295" r:id="rId42"/>
    <p:sldId id="294" r:id="rId43"/>
    <p:sldId id="293" r:id="rId44"/>
    <p:sldId id="292" r:id="rId45"/>
    <p:sldId id="291" r:id="rId46"/>
    <p:sldId id="290" r:id="rId47"/>
    <p:sldId id="289" r:id="rId48"/>
    <p:sldId id="288" r:id="rId49"/>
    <p:sldId id="287" r:id="rId50"/>
    <p:sldId id="286" r:id="rId51"/>
    <p:sldId id="285" r:id="rId52"/>
    <p:sldId id="284" r:id="rId53"/>
    <p:sldId id="283" r:id="rId54"/>
    <p:sldId id="282" r:id="rId55"/>
    <p:sldId id="281" r:id="rId56"/>
    <p:sldId id="280" r:id="rId57"/>
    <p:sldId id="279" r:id="rId58"/>
    <p:sldId id="278" r:id="rId59"/>
    <p:sldId id="407" r:id="rId60"/>
    <p:sldId id="408" r:id="rId61"/>
    <p:sldId id="277" r:id="rId62"/>
    <p:sldId id="276" r:id="rId63"/>
    <p:sldId id="275" r:id="rId64"/>
    <p:sldId id="274" r:id="rId65"/>
    <p:sldId id="273" r:id="rId66"/>
    <p:sldId id="272" r:id="rId67"/>
    <p:sldId id="271" r:id="rId68"/>
    <p:sldId id="270" r:id="rId69"/>
    <p:sldId id="269" r:id="rId70"/>
    <p:sldId id="268" r:id="rId71"/>
    <p:sldId id="266" r:id="rId72"/>
    <p:sldId id="265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6" r:id="rId88"/>
    <p:sldId id="377" r:id="rId89"/>
    <p:sldId id="378" r:id="rId90"/>
    <p:sldId id="379" r:id="rId91"/>
    <p:sldId id="380" r:id="rId92"/>
    <p:sldId id="381" r:id="rId93"/>
    <p:sldId id="382" r:id="rId94"/>
    <p:sldId id="404" r:id="rId95"/>
    <p:sldId id="383" r:id="rId96"/>
    <p:sldId id="384" r:id="rId97"/>
    <p:sldId id="385" r:id="rId98"/>
    <p:sldId id="386" r:id="rId99"/>
    <p:sldId id="387" r:id="rId100"/>
    <p:sldId id="405" r:id="rId101"/>
    <p:sldId id="389" r:id="rId102"/>
    <p:sldId id="390" r:id="rId103"/>
    <p:sldId id="391" r:id="rId104"/>
    <p:sldId id="392" r:id="rId105"/>
    <p:sldId id="393" r:id="rId106"/>
    <p:sldId id="394" r:id="rId107"/>
    <p:sldId id="395" r:id="rId108"/>
    <p:sldId id="396" r:id="rId109"/>
    <p:sldId id="397" r:id="rId110"/>
    <p:sldId id="398" r:id="rId111"/>
    <p:sldId id="399" r:id="rId1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551" autoAdjust="0"/>
  </p:normalViewPr>
  <p:slideViewPr>
    <p:cSldViewPr snapToGrid="0">
      <p:cViewPr varScale="1">
        <p:scale>
          <a:sx n="54" d="100"/>
          <a:sy n="54" d="100"/>
        </p:scale>
        <p:origin x="102" y="4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6EE53-68EE-437E-AAD1-DBA3BD1516CF}" type="datetimeFigureOut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86F22-3818-4B7D-9253-0CC08B2930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4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257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949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90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E40E29-FCC9-47B8-BFAE-B141FD7816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05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685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54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42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79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01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081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78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176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485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10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48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04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710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5293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94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07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286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855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64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676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07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788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43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648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495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7050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788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1017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58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66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964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513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795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8594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199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0224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768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45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2209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15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680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562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0004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4663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3144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144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185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3153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456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7031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4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930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259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4488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1739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7867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0860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6477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8526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8959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2849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946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7525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3105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0786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7769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8930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6084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8092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2533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8680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9620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85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12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5913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3010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442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54839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7019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8783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2394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作業繳交的部分，前面各個</a:t>
            </a:r>
            <a:r>
              <a:rPr lang="en-US" altLang="zh-TW" sz="1200" dirty="0"/>
              <a:t>Exercise</a:t>
            </a:r>
            <a:r>
              <a:rPr lang="zh-TW" altLang="en-US" sz="1200" dirty="0"/>
              <a:t>每組派一個代表</a:t>
            </a:r>
            <a:r>
              <a:rPr lang="zh-TW" altLang="en-US" dirty="0"/>
              <a:t>交一份即可。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4833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692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28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44389-DEF2-4827-BC95-D747EB3D9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1122363"/>
            <a:ext cx="1065137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8CCA31-E820-4648-B096-D80D5392E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313" y="3602038"/>
            <a:ext cx="1065137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0DCC3F-B1BB-418E-8B9C-8204F67B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ED77-491D-47A1-807A-601B1CF8B194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0D7DE0-CD0C-4545-80F0-D5B7775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805553-4263-4309-8701-60224CAB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362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B269AD8-727A-42D3-8776-09AF6194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E418-9791-4728-9CDC-43EF4893255F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7A82A2-5769-4A8D-969D-A0BFAFE9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B2F54-0BFF-4153-98CE-178BEF73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60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0618B-3B93-42E9-A582-801646591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3D7DE-E098-4EB2-9E1C-472AE084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BE406B-8D2C-4B9E-AC77-BC2B82136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8DEACB-0829-4758-95E0-BFD83D60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56CA-A505-4721-8950-9A38BB26A0A1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9DCFED-0C1E-42EE-9F4A-56C05F02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E18FA1-8791-47AC-9757-36D01D52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88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E4304-0D84-4964-9DAE-8D44C635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502F82-D0A3-43A3-8C14-9F8D0F813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CF61BDC-49A2-44FA-AF00-2A56AFA98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B91FE5-1C0F-4F53-851F-6535A32F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8BF6-D761-4377-8C86-F6AD11DBA6EF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842A2D-C813-4751-93F4-33387DC7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990C0E-BD08-4910-A811-61DDAE1C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258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BA86D-D7FF-47CA-80E8-87F8DB3D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A96FA0-15E4-4261-B4E2-BAD49C34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496F89-A52B-4FA5-8C64-A61330E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E50E-456B-4B60-A0CA-8C8C4207C079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ED1D3F-F568-4749-9D64-5A8753DA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3E2B6F-5177-4CD1-9488-4B70C10A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917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D73C28-AAAF-4EE9-B22F-873E73A5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2A8B63-F7EC-4339-9398-93B7AA9BA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0952B8-F891-4BE0-8B36-B2C0F4C4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6F41-B03E-4A67-8727-B40CDE8E60DA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C182F6-7118-4FA5-98CC-B5DC8C36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133D34-D651-4D70-A3FA-5B24DB81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442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44389-DEF2-4827-BC95-D747EB3D9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1122363"/>
            <a:ext cx="1065137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8CCA31-E820-4648-B096-D80D5392E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313" y="3602038"/>
            <a:ext cx="1065137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0DCC3F-B1BB-418E-8B9C-8204F67B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ED77-491D-47A1-807A-601B1CF8B194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0D7DE0-CD0C-4545-80F0-D5B7775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805553-4263-4309-8701-60224CAB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420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常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51" y="365125"/>
            <a:ext cx="11211098" cy="100647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4713923"/>
          </a:xfrm>
        </p:spPr>
        <p:txBody>
          <a:bodyPr/>
          <a:lstStyle>
            <a:lvl2pPr indent="-180000">
              <a:defRPr/>
            </a:lvl2pPr>
            <a:lvl3pPr indent="-180000" algn="l">
              <a:defRPr/>
            </a:lvl3pPr>
            <a:lvl4pPr indent="-180000"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1B72-BA2E-4EF6-A11F-52896C2B26AD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3149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常用兩行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451" y="365125"/>
            <a:ext cx="11211098" cy="1306195"/>
          </a:xfrm>
        </p:spPr>
        <p:txBody>
          <a:bodyPr/>
          <a:lstStyle/>
          <a:p>
            <a:r>
              <a:rPr lang="zh-TW" altLang="en-US" dirty="0"/>
              <a:t>按一下以編輯</a:t>
            </a:r>
            <a:br>
              <a:rPr lang="en-US" altLang="zh-TW" dirty="0"/>
            </a:br>
            <a:r>
              <a:rPr lang="zh-TW" altLang="en-US" dirty="0"/>
              <a:t>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671321"/>
            <a:ext cx="11211098" cy="4422512"/>
          </a:xfrm>
        </p:spPr>
        <p:txBody>
          <a:bodyPr/>
          <a:lstStyle>
            <a:lvl2pPr indent="-180000">
              <a:defRPr/>
            </a:lvl2pPr>
            <a:lvl3pPr indent="-180000" algn="l">
              <a:defRPr/>
            </a:lvl3pPr>
            <a:lvl4pPr indent="-180000"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1B72-BA2E-4EF6-A11F-52896C2B26AD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0534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兩行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385" y="365125"/>
            <a:ext cx="11427230" cy="1596679"/>
          </a:xfrm>
        </p:spPr>
        <p:txBody>
          <a:bodyPr/>
          <a:lstStyle/>
          <a:p>
            <a:r>
              <a:rPr lang="zh-TW" altLang="en-US" dirty="0"/>
              <a:t>按一下以編輯</a:t>
            </a:r>
            <a:br>
              <a:rPr lang="en-US" altLang="zh-TW" dirty="0"/>
            </a:br>
            <a:r>
              <a:rPr lang="zh-TW" altLang="en-US" dirty="0"/>
              <a:t>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" y="1978429"/>
            <a:ext cx="11427230" cy="406553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F8FE-9C75-4C76-8D08-5B265A59EE57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544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365125"/>
            <a:ext cx="11427230" cy="1596679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" y="2111433"/>
            <a:ext cx="11427230" cy="406553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F8FE-9C75-4C76-8D08-5B265A59EE57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46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常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51" y="365125"/>
            <a:ext cx="11211098" cy="100647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4713923"/>
          </a:xfrm>
        </p:spPr>
        <p:txBody>
          <a:bodyPr/>
          <a:lstStyle>
            <a:lvl2pPr indent="-180000">
              <a:defRPr/>
            </a:lvl2pPr>
            <a:lvl3pPr indent="-180000" algn="l">
              <a:defRPr/>
            </a:lvl3pPr>
            <a:lvl4pPr indent="-180000"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1B72-BA2E-4EF6-A11F-52896C2B26AD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003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6F767-9152-48EE-919D-0F9D4955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E35AE6-4A1F-4BDE-ADF6-C3482F49B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E43D9A-DE9F-4730-A34A-860FB44EB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626B-C78D-4F63-9E0D-01099FA1642E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14B8D6-D8A9-4723-A3B9-60CA33C7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FCD5CD-481C-4A41-A332-0C89B7A6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991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F629E-3911-4FE4-8155-62772EDD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E2796C-F56E-4270-9D28-389051144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A89E88-CE07-4752-9937-C9AE64488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11C995-1E10-49E1-AD71-FB061101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493ED-F29A-45D2-98BB-96C631F41395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D0F412-3C34-4144-8E0B-275B3CCA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34CC37-033A-4E44-BE24-A5265EAD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470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505B4-3BE5-4E05-8D43-4590D940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3E9E9A-A4EC-43DB-9A2E-6DBFEEF7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2C67C9-0F21-4855-9C8A-C522F4008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4FEF58D-135B-4622-8ABA-BB4529EFA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D29019-1F41-4C19-9D02-628ABEDA4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4FBB0D9-6AC9-493E-B2EB-59DBD532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343C-22AE-462E-B170-B334D24181C4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8ECB42E-6122-4504-B419-0A1E37B0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6C2B8D6-3D50-4C69-AAFE-1B92D9D2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834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54263-4B90-4CEB-854E-86584310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B09E79-BCD8-4602-9492-7143277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9877-E8B9-4691-90E8-A904BE707372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F11A3F6-0472-4B53-8049-B0305CDB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2B8569-53A8-45F7-A533-5C51B35F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818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B269AD8-727A-42D3-8776-09AF6194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E418-9791-4728-9CDC-43EF4893255F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7A82A2-5769-4A8D-969D-A0BFAFE9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B2F54-0BFF-4153-98CE-178BEF73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0126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0618B-3B93-42E9-A582-801646591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3D7DE-E098-4EB2-9E1C-472AE084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BE406B-8D2C-4B9E-AC77-BC2B82136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8DEACB-0829-4758-95E0-BFD83D60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56CA-A505-4721-8950-9A38BB26A0A1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9DCFED-0C1E-42EE-9F4A-56C05F02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E18FA1-8791-47AC-9757-36D01D52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859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E4304-0D84-4964-9DAE-8D44C635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502F82-D0A3-43A3-8C14-9F8D0F813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CF61BDC-49A2-44FA-AF00-2A56AFA98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B91FE5-1C0F-4F53-851F-6535A32F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8BF6-D761-4377-8C86-F6AD11DBA6EF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842A2D-C813-4751-93F4-33387DC7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990C0E-BD08-4910-A811-61DDAE1C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767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BA86D-D7FF-47CA-80E8-87F8DB3D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A96FA0-15E4-4261-B4E2-BAD49C34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496F89-A52B-4FA5-8C64-A61330E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E50E-456B-4B60-A0CA-8C8C4207C079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ED1D3F-F568-4749-9D64-5A8753DA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3E2B6F-5177-4CD1-9488-4B70C10A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53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D73C28-AAAF-4EE9-B22F-873E73A5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2A8B63-F7EC-4339-9398-93B7AA9BA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0952B8-F891-4BE0-8B36-B2C0F4C4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6F41-B03E-4A67-8727-B40CDE8E60DA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C182F6-7118-4FA5-98CC-B5DC8C36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133D34-D651-4D70-A3FA-5B24DB81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09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常用兩行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451" y="82496"/>
            <a:ext cx="11211098" cy="1674000"/>
          </a:xfrm>
        </p:spPr>
        <p:txBody>
          <a:bodyPr/>
          <a:lstStyle/>
          <a:p>
            <a:r>
              <a:rPr lang="zh-TW" altLang="en-US" dirty="0"/>
              <a:t>按一下以編輯</a:t>
            </a:r>
            <a:br>
              <a:rPr lang="en-US" altLang="zh-TW" dirty="0"/>
            </a:br>
            <a:r>
              <a:rPr lang="zh-TW" altLang="en-US" dirty="0"/>
              <a:t>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756497"/>
            <a:ext cx="11211098" cy="4337336"/>
          </a:xfrm>
        </p:spPr>
        <p:txBody>
          <a:bodyPr/>
          <a:lstStyle>
            <a:lvl2pPr indent="-180000">
              <a:defRPr/>
            </a:lvl2pPr>
            <a:lvl3pPr indent="-180000" algn="l">
              <a:defRPr/>
            </a:lvl3pPr>
            <a:lvl4pPr indent="-180000"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1B72-BA2E-4EF6-A11F-52896C2B26AD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725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兩行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385" y="365125"/>
            <a:ext cx="11427230" cy="1596679"/>
          </a:xfrm>
        </p:spPr>
        <p:txBody>
          <a:bodyPr/>
          <a:lstStyle/>
          <a:p>
            <a:r>
              <a:rPr lang="zh-TW" altLang="en-US" dirty="0"/>
              <a:t>按一下以編輯</a:t>
            </a:r>
            <a:br>
              <a:rPr lang="en-US" altLang="zh-TW" dirty="0"/>
            </a:br>
            <a:r>
              <a:rPr lang="zh-TW" altLang="en-US" dirty="0"/>
              <a:t>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" y="1978429"/>
            <a:ext cx="11427230" cy="406553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F8FE-9C75-4C76-8D08-5B265A59EE57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95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365125"/>
            <a:ext cx="11427230" cy="1596679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" y="2111433"/>
            <a:ext cx="11427230" cy="406553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F8FE-9C75-4C76-8D08-5B265A59EE57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4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6F767-9152-48EE-919D-0F9D4955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E35AE6-4A1F-4BDE-ADF6-C3482F49B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E43D9A-DE9F-4730-A34A-860FB44EB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626B-C78D-4F63-9E0D-01099FA1642E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14B8D6-D8A9-4723-A3B9-60CA33C7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FCD5CD-481C-4A41-A332-0C89B7A6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28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F629E-3911-4FE4-8155-62772EDD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E2796C-F56E-4270-9D28-389051144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A89E88-CE07-4752-9937-C9AE64488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11C995-1E10-49E1-AD71-FB061101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493ED-F29A-45D2-98BB-96C631F41395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D0F412-3C34-4144-8E0B-275B3CCA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34CC37-033A-4E44-BE24-A5265EAD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76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505B4-3BE5-4E05-8D43-4590D940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3E9E9A-A4EC-43DB-9A2E-6DBFEEF7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2C67C9-0F21-4855-9C8A-C522F4008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4FEF58D-135B-4622-8ABA-BB4529EFA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D29019-1F41-4C19-9D02-628ABEDA4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4FBB0D9-6AC9-493E-B2EB-59DBD532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343C-22AE-462E-B170-B334D24181C4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8ECB42E-6122-4504-B419-0A1E37B0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6C2B8D6-3D50-4C69-AAFE-1B92D9D2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54263-4B90-4CEB-854E-86584310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B09E79-BCD8-4602-9492-7143277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9877-E8B9-4691-90E8-A904BE707372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F11A3F6-0472-4B53-8049-B0305CDB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2B8569-53A8-45F7-A533-5C51B35F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60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AEE9F8E-0EF3-4FEA-9F53-987196C4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365125"/>
            <a:ext cx="1142723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EB0960-5DAD-4A7A-A659-B73EB34EA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385" y="1463040"/>
            <a:ext cx="11427230" cy="471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FAA30D-975D-4C09-9109-8C008896F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fld id="{4CBE3CAA-966E-4496-9530-8E317C84420F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FED9B3-4A0C-4EB1-8572-8C6A9F3BE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484C2F-F65D-4DB2-917E-EA904DCA1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64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9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1pPr>
      <a:lvl2pPr marL="576000" indent="-216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AEE9F8E-0EF3-4FEA-9F53-987196C4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365125"/>
            <a:ext cx="1142723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EB0960-5DAD-4A7A-A659-B73EB34EA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385" y="1463040"/>
            <a:ext cx="11427230" cy="471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FAA30D-975D-4C09-9109-8C008896F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fld id="{4CBE3CAA-966E-4496-9530-8E317C84420F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FED9B3-4A0C-4EB1-8572-8C6A9F3BE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484C2F-F65D-4DB2-917E-EA904DCA1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64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798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1pPr>
      <a:lvl2pPr marL="576000" indent="-216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yous-piper-08d.notion.site/Questions-810fc45abcf94c6b9f08244da11bac24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otionmax/Python-Data-Visualization/tree/main/Data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mailto:t110368019@ntut.org.tw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yous-piper-08d.notion.site/Questions-810fc45abcf94c6b9f08244da11bac24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bbs/Olympics_ISG/M.1628431417.A.72F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t.cc/ask/over18?from=%2Fbbs%2FGossiping%2FM.1659235086.A.4F5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C0AC70&amp;stname=%25E4%25BF%25A1%25E7%25BE%25A9&amp;datepicker=2022-06&amp;altitude=71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yous-piper-08d.notion.site/Questions-810fc45abcf94c6b9f08244da11bac24" TargetMode="External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it01.com/p20190120250957403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yous-piper-08d.notion.site/Questions-810fc45abcf94c6b9f08244da11bac24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e-service.cwb.gov.tw/HistoryDataQuery/MonthDataController.do?command=viewMain&amp;station=466920&amp;stname=%25E8%2587%25BA%25E5%258C%2597&amp;datepicker=2022-09&amp;altitude=5.3m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BCA81-2C68-4C44-BE23-99ECA3D97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674" y="1788116"/>
            <a:ext cx="11678652" cy="176315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This practical class needs to be divided into groups, please make a group of 1~3 people.</a:t>
            </a:r>
            <a:endParaRPr lang="zh-TW" altLang="en-US" sz="4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9B2D02-5BF4-AF61-1E61-F7206B4D1CB6}"/>
              </a:ext>
            </a:extLst>
          </p:cNvPr>
          <p:cNvSpPr txBox="1"/>
          <p:nvPr/>
        </p:nvSpPr>
        <p:spPr>
          <a:xfrm>
            <a:off x="0" y="6596390"/>
            <a:ext cx="102630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2">
                    <a:lumMod val="90000"/>
                  </a:schemeClr>
                </a:solidFill>
              </a:rPr>
              <a:t>https://www.shutterstock.com/zh-Hant/image-vector/icon-people-vector-727689157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E0CC11-F887-2DE3-4939-C990963A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93" y="3890184"/>
            <a:ext cx="7283213" cy="22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6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B94A7-A463-1D00-C6BA-D61DF2D1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New Notebook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936B23B-0E6B-7602-449B-5450C676E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200" dirty="0"/>
                  <a:t>Select “</a:t>
                </a:r>
                <a:r>
                  <a:rPr lang="en-US" altLang="zh-TW" sz="3200" b="1" dirty="0">
                    <a:solidFill>
                      <a:schemeClr val="accent1"/>
                    </a:solidFill>
                  </a:rPr>
                  <a:t>Python </a:t>
                </a:r>
                <a14:m>
                  <m:oMath xmlns:m="http://schemas.openxmlformats.org/officeDocument/2006/math">
                    <m:r>
                      <a:rPr lang="en-US" altLang="zh-TW" sz="32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TW" dirty="0"/>
                  <a:t>”</a:t>
                </a:r>
                <a:r>
                  <a:rPr lang="en-US" altLang="zh-TW" sz="3200" dirty="0"/>
                  <a:t> from the “</a:t>
                </a:r>
                <a:r>
                  <a:rPr lang="en-US" altLang="zh-TW" sz="3200" b="1" dirty="0">
                    <a:solidFill>
                      <a:schemeClr val="accent1"/>
                    </a:solidFill>
                  </a:rPr>
                  <a:t>New</a:t>
                </a:r>
                <a:r>
                  <a:rPr lang="en-US" altLang="zh-TW" sz="3200" dirty="0"/>
                  <a:t>” drop-down menu.</a:t>
                </a:r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936B23B-0E6B-7602-449B-5450C676E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387671-08F2-4D29-C8A9-F7584FD2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E235D7-7A59-FAED-BACA-3973CFA49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94" y="2030486"/>
            <a:ext cx="10714200" cy="407165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384BA53-322A-2C40-A092-312A66F0BE04}"/>
              </a:ext>
            </a:extLst>
          </p:cNvPr>
          <p:cNvSpPr txBox="1"/>
          <p:nvPr/>
        </p:nvSpPr>
        <p:spPr>
          <a:xfrm>
            <a:off x="7689703" y="3072884"/>
            <a:ext cx="418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Step1. click New drop-down menu</a:t>
            </a:r>
            <a:endParaRPr lang="zh-TW" altLang="en-US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945447-E3FE-7228-2146-CA48DA69BB98}"/>
              </a:ext>
            </a:extLst>
          </p:cNvPr>
          <p:cNvSpPr txBox="1"/>
          <p:nvPr/>
        </p:nvSpPr>
        <p:spPr>
          <a:xfrm>
            <a:off x="7689703" y="4484614"/>
            <a:ext cx="375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Step2. select Python 3</a:t>
            </a:r>
            <a:endParaRPr lang="zh-TW" altLang="en-US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646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BFE91-BA5E-F2C3-D6DA-C1DB18DC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Heat Map of Cases Diagnosed with COVID-19 (Cont’d)</a:t>
            </a:r>
            <a:endParaRPr lang="zh-TW" altLang="en-US" sz="44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5EF8478-B91F-7527-24E3-2D969899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columns</a:t>
            </a:r>
            <a:r>
              <a:rPr lang="en-US" altLang="zh-TW" dirty="0"/>
              <a:t> is used to specify the name of the key (e.g. USA State, Total Cases) in the column where the heat map is drawn.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ACC4C7-BA7F-BF18-9507-8C89600D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CDF585AC-2E56-4B75-BCCF-42E54499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67" y="3331487"/>
            <a:ext cx="6026029" cy="1449872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ADDFF5D6-14A9-9987-2DD2-4420F9160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98" y="4795115"/>
            <a:ext cx="7115766" cy="15966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34FE360-BDB9-17EF-B2EA-A9B71195F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85875" cy="1285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9DA77FF-BBC2-7DBB-DB8A-B9117C86C707}"/>
              </a:ext>
            </a:extLst>
          </p:cNvPr>
          <p:cNvSpPr txBox="1"/>
          <p:nvPr/>
        </p:nvSpPr>
        <p:spPr>
          <a:xfrm>
            <a:off x="0" y="6550223"/>
            <a:ext cx="9598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6"/>
              </a:rPr>
              <a:t>https://joyous-piper-08d.notion.site/Questions-810fc45abcf94c6b9f08244da11bac24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93952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C0498-4214-C47C-75A8-F26E5C0A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Heat Map of Cases with COVID-19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1E4D26-9A7C-44E2-8D5B-5CC5485CC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6ADC2C-85CA-1BA3-AB06-F4693470D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pic>
        <p:nvPicPr>
          <p:cNvPr id="6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C86BF975-12DF-C348-90C2-BDECAACD6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08" y="1371600"/>
            <a:ext cx="8742107" cy="52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66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8C503-E205-D8C1-66BF-117FCE5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Convert Total Cases into Ratio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91E148-C99D-5E7C-F28D-94C5636C7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0" y="1379910"/>
            <a:ext cx="11417531" cy="471392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Because of the uneven distribution of the population, the previous picture failed to show the actual severity of each state truthfully.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Add the population of each state and convert the number of diagnosed cases into a ratio to increase readability of the data.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TW" sz="3200" dirty="0"/>
              <a:t>We create another CSV file (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sz="3200" dirty="0"/>
              <a:t>) and draw the heat map with the ratio of diagnoses cases in each state.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3FD848-37DA-9DC0-5831-D3A89F46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95681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9D573-C3AF-CD40-E400-829E55B4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Heat Map of Ratio Diagnosed with COVID-19</a:t>
            </a:r>
            <a:endParaRPr lang="zh-TW" altLang="en-US" sz="44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C367658-E125-0225-B743-45263D10B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reload the new data (</a:t>
            </a:r>
            <a:r>
              <a:rPr lang="en-US" altLang="zh-TW" b="1" dirty="0" err="1">
                <a:solidFill>
                  <a:schemeClr val="accent1"/>
                </a:solidFill>
              </a:rPr>
              <a:t>new_covid_usastate</a:t>
            </a:r>
            <a:r>
              <a:rPr lang="en-US" altLang="zh-TW" dirty="0"/>
              <a:t>), and then we modify the key in the </a:t>
            </a:r>
            <a:r>
              <a:rPr lang="en-US" altLang="zh-TW" b="1" dirty="0">
                <a:solidFill>
                  <a:schemeClr val="accent1"/>
                </a:solidFill>
              </a:rPr>
              <a:t>columns </a:t>
            </a:r>
            <a:r>
              <a:rPr lang="en-US" altLang="zh-TW" dirty="0"/>
              <a:t>from </a:t>
            </a:r>
            <a:r>
              <a:rPr lang="en-US" altLang="zh-TW" b="1" dirty="0">
                <a:solidFill>
                  <a:schemeClr val="accent1"/>
                </a:solidFill>
              </a:rPr>
              <a:t>“Total Cases” </a:t>
            </a:r>
            <a:r>
              <a:rPr lang="en-US" altLang="zh-TW" dirty="0"/>
              <a:t>to </a:t>
            </a:r>
            <a:r>
              <a:rPr lang="en-US" altLang="zh-TW" b="1" dirty="0">
                <a:solidFill>
                  <a:schemeClr val="accent1"/>
                </a:solidFill>
              </a:rPr>
              <a:t>“Rate”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380474-EF54-2664-8F45-BC3ADF2E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pic>
        <p:nvPicPr>
          <p:cNvPr id="7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A5008CDE-85E5-2E8B-CF2A-64E172D4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78" y="3266448"/>
            <a:ext cx="7930675" cy="29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200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1F89C-7646-6B87-598D-E3699EAA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Heat Map of Ratio with COVID-19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4BCA00-7108-45D9-A5C2-2ABFCA553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BEE445-0612-FA81-F595-EBDD53D1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pic>
        <p:nvPicPr>
          <p:cNvPr id="6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74817F79-8D1B-8394-B958-0CE222570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92" y="1379910"/>
            <a:ext cx="91704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87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D77D4-9ECB-3E0F-F278-EA116407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Exercise 3</a:t>
            </a:r>
            <a:endParaRPr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2F4BEB-6710-681E-A5FB-BD292B974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357188" indent="-357188">
                  <a:buFont typeface="+mj-lt"/>
                  <a:buAutoNum type="arabicPeriod"/>
                </a:pPr>
                <a:r>
                  <a:rPr lang="en-US" altLang="zh-TW" dirty="0"/>
                  <a:t>Please go to the GitHub folder we provided, download </a:t>
                </a:r>
                <a:r>
                  <a:rPr lang="en-US" altLang="zh-TW" b="1" i="0" u="none" strike="noStrike" dirty="0">
                    <a:solidFill>
                      <a:schemeClr val="accent1"/>
                    </a:solidFill>
                    <a:effectLst/>
                  </a:rPr>
                  <a:t>covid_us_states.csv</a:t>
                </a:r>
                <a:r>
                  <a:rPr lang="en-US" altLang="zh-TW" dirty="0"/>
                  <a:t>, and upload it to </a:t>
                </a:r>
                <a:r>
                  <a:rPr lang="en-US" altLang="zh-TW" dirty="0" err="1"/>
                  <a:t>Jupyter</a:t>
                </a:r>
                <a:r>
                  <a:rPr lang="en-US" altLang="zh-TW" dirty="0"/>
                  <a:t> Notebook at first.</a:t>
                </a:r>
              </a:p>
              <a:p>
                <a:pPr marL="357188" indent="-357188">
                  <a:buFont typeface="+mj-lt"/>
                  <a:buAutoNum type="arabicPeriod"/>
                </a:pPr>
                <a:r>
                  <a:rPr lang="en-US" altLang="zh-TW" dirty="0"/>
                  <a:t>Draw the number of death cases of COVID-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altLang="zh-TW" dirty="0"/>
                  <a:t> in U.S. states as a heat map. </a:t>
                </a:r>
              </a:p>
              <a:p>
                <a:pPr marL="357188" indent="-357188">
                  <a:buFont typeface="+mj-lt"/>
                  <a:buAutoNum type="arabicPeriod"/>
                </a:pPr>
                <a:r>
                  <a:rPr lang="en-US" altLang="zh-TW" dirty="0"/>
                  <a:t>Draw the heat map of death rate with COVID-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altLang="zh-TW" dirty="0"/>
                  <a:t> in U.S. states. </a:t>
                </a:r>
                <a:endParaRPr lang="en-US" altLang="zh-TW" sz="1800" dirty="0"/>
              </a:p>
              <a:p>
                <a:pPr marL="357188" indent="-357188"/>
                <a:r>
                  <a:rPr lang="en-US" altLang="zh-TW" dirty="0"/>
                  <a:t>You need to sign in GitHub to download files.</a:t>
                </a:r>
                <a:endParaRPr lang="en-US" altLang="zh-TW" sz="1050" dirty="0"/>
              </a:p>
              <a:p>
                <a:pPr marL="357188" indent="0">
                  <a:spcBef>
                    <a:spcPts val="0"/>
                  </a:spcBef>
                  <a:buNone/>
                </a:pPr>
                <a:r>
                  <a:rPr lang="en-US" altLang="zh-TW" dirty="0"/>
                  <a:t>GitHub link: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hlinkClick r:id="rId3"/>
                  </a:rPr>
                  <a:t>https://github.com/emotionmax/Python-Data-Visualization/tree/main/Data</a:t>
                </a:r>
                <a:endParaRPr lang="en-US" altLang="zh-TW" dirty="0"/>
              </a:p>
              <a:p>
                <a:pPr marL="357188" indent="-357188">
                  <a:spcBef>
                    <a:spcPts val="2000"/>
                  </a:spcBef>
                </a:pPr>
                <a:r>
                  <a:rPr lang="en-US" altLang="zh-TW" dirty="0"/>
                  <a:t>Please draw a heat map based on the </a:t>
                </a:r>
                <a:r>
                  <a:rPr lang="en-US" altLang="zh-TW" dirty="0" err="1">
                    <a:solidFill>
                      <a:schemeClr val="accent1"/>
                    </a:solidFill>
                  </a:rPr>
                  <a:t>Death_cases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and </a:t>
                </a:r>
                <a:r>
                  <a:rPr lang="en-US" altLang="zh-TW" dirty="0" err="1">
                    <a:solidFill>
                      <a:schemeClr val="accent1"/>
                    </a:solidFill>
                  </a:rPr>
                  <a:t>Death_rate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in </a:t>
                </a:r>
                <a:r>
                  <a:rPr lang="en-US" altLang="zh-TW" b="1" i="0" u="none" strike="noStrike" dirty="0">
                    <a:solidFill>
                      <a:schemeClr val="accent1"/>
                    </a:solidFill>
                    <a:effectLst/>
                  </a:rPr>
                  <a:t>covid_us_states.csv</a:t>
                </a:r>
                <a:r>
                  <a:rPr lang="zh-TW" altLang="en-US" b="1" i="0" u="none" strike="noStrike" dirty="0">
                    <a:effectLst/>
                  </a:rPr>
                  <a:t> </a:t>
                </a:r>
                <a:r>
                  <a:rPr lang="en-US" altLang="zh-TW" dirty="0"/>
                  <a:t>according to the file we provided in GitHub.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2F4BEB-6710-681E-A5FB-BD292B974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4" t="-1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0ED923-21A9-F507-9652-187A3B46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FCD383-862E-B2B6-F738-4AF2C9B8E00F}"/>
              </a:ext>
            </a:extLst>
          </p:cNvPr>
          <p:cNvSpPr/>
          <p:nvPr/>
        </p:nvSpPr>
        <p:spPr>
          <a:xfrm>
            <a:off x="490451" y="4748645"/>
            <a:ext cx="11211098" cy="1371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0769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2E92E-5FDF-2136-509E-DA32F05C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Exercise 3 Example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391BDD-D926-4FBD-89B4-A03F4996F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47454C-D760-88BD-3C90-002B7D2B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22A80042-E3DA-7BF4-D987-FC731FEF2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632" y="1380138"/>
            <a:ext cx="903673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520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32B7C-D3FA-B0F9-2954-CF9EAC7D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Exercise 3 Example</a:t>
            </a:r>
            <a:r>
              <a:rPr lang="zh-TW" altLang="en-US" sz="4400" dirty="0"/>
              <a:t> </a:t>
            </a:r>
            <a:r>
              <a:rPr lang="en-US" altLang="zh-TW" sz="4400" dirty="0"/>
              <a:t>(</a:t>
            </a:r>
            <a:r>
              <a:rPr lang="en-US" altLang="zh-TW" sz="4400" dirty="0" err="1"/>
              <a:t>Cond’t</a:t>
            </a:r>
            <a:r>
              <a:rPr lang="en-US" altLang="zh-TW" sz="4400" dirty="0"/>
              <a:t>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02010-EBB3-4AB7-926D-38235CCDF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B916D5-07FB-CF72-DEB4-A3A8E991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  <p:pic>
        <p:nvPicPr>
          <p:cNvPr id="6" name="圖片 5" descr="一張含有 地圖 的圖片&#10;&#10;自動產生的描述">
            <a:extLst>
              <a:ext uri="{FF2B5EF4-FFF2-40B4-BE49-F238E27FC236}">
                <a16:creationId xmlns:a16="http://schemas.microsoft.com/office/drawing/2014/main" id="{476065AD-8174-F4C5-BFFE-16846986B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57" y="1371600"/>
            <a:ext cx="888688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57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DF51C4-05F4-6B79-A756-54F2BCA9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Extra Bonus </a:t>
            </a:r>
            <a:endParaRPr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122B220-BFBA-0972-8D07-8F226494D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57188" indent="-357188">
                  <a:spcBef>
                    <a:spcPts val="2000"/>
                  </a:spcBef>
                </a:pPr>
                <a:r>
                  <a:rPr lang="en-US" altLang="zh-TW" dirty="0"/>
                  <a:t>Please draw a heat map based on </a:t>
                </a:r>
                <a:r>
                  <a:rPr lang="en-US" altLang="zh-TW" dirty="0" err="1">
                    <a:solidFill>
                      <a:schemeClr val="accent1"/>
                    </a:solidFill>
                  </a:rPr>
                  <a:t>Taiwan.geojson</a:t>
                </a:r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tw_people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110</m:t>
                    </m:r>
                  </m:oMath>
                </a14:m>
                <a:r>
                  <a:rPr lang="en-US" altLang="zh-TW" dirty="0">
                    <a:solidFill>
                      <a:schemeClr val="accent1"/>
                    </a:solidFill>
                  </a:rPr>
                  <a:t>.</a:t>
                </a:r>
                <a:r>
                  <a:rPr lang="en-US" altLang="zh-TW" i="0" u="none" strike="noStrike" dirty="0">
                    <a:solidFill>
                      <a:schemeClr val="accent1"/>
                    </a:solidFill>
                    <a:effectLst/>
                  </a:rPr>
                  <a:t>csv</a:t>
                </a:r>
                <a:r>
                  <a:rPr lang="zh-TW" altLang="en-US" i="0" u="none" strike="noStrike" dirty="0">
                    <a:effectLst/>
                  </a:rPr>
                  <a:t> </a:t>
                </a:r>
                <a:r>
                  <a:rPr lang="en-US" altLang="zh-TW" dirty="0"/>
                  <a:t>according to the file we provided in GitHub.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122B220-BFBA-0972-8D07-8F226494D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263461-8A06-D900-84A0-A035C307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AC1477-63F2-5432-D9B6-8C4E4243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02" y="2756350"/>
            <a:ext cx="659459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32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BA3D7-93DA-7D83-01B2-EE22E1CE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Email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6BAEB-4FA3-65C1-76EE-7C646D062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497644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Please download the works you done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 during the course.</a:t>
            </a:r>
          </a:p>
          <a:p>
            <a:r>
              <a:rPr kumimoji="1" lang="en-US" altLang="zh-TW" dirty="0"/>
              <a:t>After finishing the exercise, please also download it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</a:p>
          <a:p>
            <a:r>
              <a:rPr kumimoji="1" lang="en-US" altLang="zh-TW" dirty="0"/>
              <a:t>Please send your works and exercise files to the mail: </a:t>
            </a:r>
            <a:r>
              <a:rPr kumimoji="1" lang="en-US" altLang="zh-TW" dirty="0">
                <a:hlinkClick r:id="rId3"/>
              </a:rPr>
              <a:t>t110368019@ntut.org.tw</a:t>
            </a:r>
            <a:endParaRPr kumimoji="1" lang="en-US" altLang="zh-TW" dirty="0"/>
          </a:p>
          <a:p>
            <a:r>
              <a:rPr kumimoji="1" lang="en-US" altLang="zh-TW" dirty="0"/>
              <a:t>The title of the email should be in the following format: Student ID </a:t>
            </a:r>
            <a:r>
              <a:rPr kumimoji="1" lang="en-US" altLang="zh-TW" dirty="0" err="1"/>
              <a:t>number_Name_</a:t>
            </a:r>
            <a:r>
              <a:rPr lang="en-US" altLang="zh-TW" dirty="0" err="1"/>
              <a:t>DataVisualization</a:t>
            </a:r>
            <a:r>
              <a:rPr lang="en-US" altLang="zh-TW" dirty="0"/>
              <a:t> </a:t>
            </a:r>
          </a:p>
          <a:p>
            <a:r>
              <a:rPr kumimoji="1" lang="en-US" altLang="zh-TW" dirty="0"/>
              <a:t>The deadline for this exercise is 11/04/2022.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E41FC5-EA5D-6D84-0C9C-E6FEA32B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215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A9A0D-4C38-ECB0-7385-6E683577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File Name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0DEB2C-300E-F4D9-C2E1-1516C985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Click “</a:t>
            </a:r>
            <a:r>
              <a:rPr lang="en-US" altLang="zh-TW" sz="3200" b="1" dirty="0">
                <a:solidFill>
                  <a:schemeClr val="accent1"/>
                </a:solidFill>
              </a:rPr>
              <a:t>Untitled</a:t>
            </a:r>
            <a:r>
              <a:rPr lang="en-US" altLang="zh-TW" dirty="0"/>
              <a:t>”</a:t>
            </a:r>
            <a:r>
              <a:rPr lang="en-US" altLang="zh-TW" sz="3200" dirty="0"/>
              <a:t> on the right side of the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logo and enter your new file name, click the “</a:t>
            </a:r>
            <a:r>
              <a:rPr lang="en-US" altLang="zh-TW" sz="3200" b="1" dirty="0">
                <a:solidFill>
                  <a:schemeClr val="accent1"/>
                </a:solidFill>
              </a:rPr>
              <a:t>Rename</a:t>
            </a:r>
            <a:r>
              <a:rPr lang="en-US" altLang="zh-TW" dirty="0"/>
              <a:t>”</a:t>
            </a:r>
            <a:r>
              <a:rPr lang="en-US" altLang="zh-TW" sz="3200" dirty="0"/>
              <a:t> button to confirm that the file name update is complete.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0371D4-F6EA-8A02-FE8F-0A5AC32B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2A9940A-C48D-5AAB-EFB8-19915744F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2" b="5553"/>
          <a:stretch/>
        </p:blipFill>
        <p:spPr>
          <a:xfrm>
            <a:off x="430903" y="3055873"/>
            <a:ext cx="5665097" cy="349575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8E76107-FF32-E72A-CA43-0CC3DF86B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95" t="17047" r="16551" b="45654"/>
          <a:stretch/>
        </p:blipFill>
        <p:spPr>
          <a:xfrm>
            <a:off x="2719526" y="3911645"/>
            <a:ext cx="8521454" cy="2615614"/>
          </a:xfrm>
          <a:prstGeom prst="rect">
            <a:avLst/>
          </a:prstGeom>
        </p:spPr>
      </p:pic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D0EF2DA8-CF77-1422-FD39-E9ECE966AB34}"/>
              </a:ext>
            </a:extLst>
          </p:cNvPr>
          <p:cNvSpPr/>
          <p:nvPr/>
        </p:nvSpPr>
        <p:spPr>
          <a:xfrm>
            <a:off x="2719526" y="3911645"/>
            <a:ext cx="8521454" cy="2615614"/>
          </a:xfrm>
          <a:prstGeom prst="wedgeRectCallout">
            <a:avLst>
              <a:gd name="adj1" fmla="val -36267"/>
              <a:gd name="adj2" fmla="val -58823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4834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1BAFD855-A8A1-4600-6774-A3C10F5EF2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313" y="2986130"/>
            <a:ext cx="10651374" cy="1655762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Thank You!</a:t>
            </a:r>
            <a:endParaRPr lang="zh-TW" altLang="en-US" sz="5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DC5883-A1A7-AE6C-010D-6116F333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3951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6F331-06AF-2D2F-0AEC-C6486B70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 Execution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E1388E-0CAD-90AA-E9C4-D9176F079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Please enter </a:t>
            </a:r>
            <a:r>
              <a:rPr lang="en-US" altLang="zh-TW" sz="3200" b="1" dirty="0">
                <a:solidFill>
                  <a:schemeClr val="accent1"/>
                </a:solidFill>
              </a:rPr>
              <a:t>print (“Hello World”) </a:t>
            </a:r>
            <a:r>
              <a:rPr lang="en-US" altLang="zh-TW" sz="3200" dirty="0"/>
              <a:t>in the cell.</a:t>
            </a:r>
          </a:p>
          <a:p>
            <a:r>
              <a:rPr lang="en-US" altLang="zh-TW" sz="3200" dirty="0"/>
              <a:t>Click “</a:t>
            </a:r>
            <a:r>
              <a:rPr lang="en-US" altLang="zh-TW" sz="3200" b="1" dirty="0">
                <a:solidFill>
                  <a:schemeClr val="accent1"/>
                </a:solidFill>
              </a:rPr>
              <a:t>Run</a:t>
            </a:r>
            <a:r>
              <a:rPr lang="en-US" altLang="zh-TW" sz="3200" dirty="0"/>
              <a:t>” to execute the program, or you can directly press “</a:t>
            </a:r>
            <a:r>
              <a:rPr lang="en-US" altLang="zh-TW" sz="3200" b="1" dirty="0">
                <a:solidFill>
                  <a:schemeClr val="accent1"/>
                </a:solidFill>
              </a:rPr>
              <a:t>Shift</a:t>
            </a:r>
            <a:r>
              <a:rPr lang="en-US" altLang="zh-TW" sz="3200" dirty="0"/>
              <a:t>”</a:t>
            </a:r>
            <a:r>
              <a:rPr lang="zh-TW" altLang="en-US" sz="3200" dirty="0"/>
              <a:t> </a:t>
            </a:r>
            <a:r>
              <a:rPr lang="en-US" altLang="zh-TW" dirty="0"/>
              <a:t>+</a:t>
            </a:r>
            <a:r>
              <a:rPr lang="zh-TW" altLang="en-US" sz="3200" dirty="0"/>
              <a:t> </a:t>
            </a:r>
            <a:r>
              <a:rPr lang="en-US" altLang="zh-TW" sz="3200" dirty="0"/>
              <a:t>“</a:t>
            </a:r>
            <a:r>
              <a:rPr lang="en-US" altLang="zh-TW" sz="3200" b="1" dirty="0">
                <a:solidFill>
                  <a:schemeClr val="accent1"/>
                </a:solidFill>
              </a:rPr>
              <a:t>Enter</a:t>
            </a:r>
            <a:r>
              <a:rPr lang="en-US" altLang="zh-TW" sz="3200" dirty="0"/>
              <a:t>” to execute.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17E32-3E85-C294-E750-0974879E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630AF2E-D89C-1D84-5DD9-1E151F806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40" y="3038480"/>
            <a:ext cx="6309919" cy="34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A2FB9-B948-8A82-4B99-E021DCF4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Upload File to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51CDAE-7801-90BD-DFAA-EEF0B8037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Upload the files to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F0F221-327D-BC84-D4BC-1C472F0E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7E35CF5-5DDD-1C97-610C-D9490C5C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0" y="2012319"/>
            <a:ext cx="11520000" cy="162507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53775E-A2B6-665E-838F-887815734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3877432"/>
            <a:ext cx="11520000" cy="2021211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CE538AE-0454-DB0B-CFCC-F8B136C0748A}"/>
              </a:ext>
            </a:extLst>
          </p:cNvPr>
          <p:cNvCxnSpPr>
            <a:cxnSpLocks/>
          </p:cNvCxnSpPr>
          <p:nvPr/>
        </p:nvCxnSpPr>
        <p:spPr>
          <a:xfrm>
            <a:off x="6096000" y="3637397"/>
            <a:ext cx="0" cy="667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90B5977-129E-42C2-3AE7-7A3543F45CFF}"/>
              </a:ext>
            </a:extLst>
          </p:cNvPr>
          <p:cNvSpPr/>
          <p:nvPr/>
        </p:nvSpPr>
        <p:spPr>
          <a:xfrm>
            <a:off x="10452683" y="2959387"/>
            <a:ext cx="612396" cy="2902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8E209D-7692-FE9A-242C-41DA27FCF0F5}"/>
              </a:ext>
            </a:extLst>
          </p:cNvPr>
          <p:cNvSpPr/>
          <p:nvPr/>
        </p:nvSpPr>
        <p:spPr>
          <a:xfrm>
            <a:off x="9195382" y="5517177"/>
            <a:ext cx="891593" cy="2902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E11890B-917A-73C9-83E5-0D74C6FFE2F6}"/>
              </a:ext>
            </a:extLst>
          </p:cNvPr>
          <p:cNvSpPr txBox="1"/>
          <p:nvPr/>
        </p:nvSpPr>
        <p:spPr>
          <a:xfrm>
            <a:off x="8783765" y="2571671"/>
            <a:ext cx="260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Step1. click Upload</a:t>
            </a:r>
            <a:endParaRPr lang="zh-TW" altLang="en-US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34FCF4-856F-042D-1E35-D204D5F3F3F8}"/>
              </a:ext>
            </a:extLst>
          </p:cNvPr>
          <p:cNvSpPr txBox="1"/>
          <p:nvPr/>
        </p:nvSpPr>
        <p:spPr>
          <a:xfrm>
            <a:off x="6338306" y="5050505"/>
            <a:ext cx="362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Step3. click Upload again</a:t>
            </a:r>
            <a:endParaRPr lang="zh-TW" altLang="en-US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807EE8-5C4C-4B27-DDDF-CB4439DE7651}"/>
              </a:ext>
            </a:extLst>
          </p:cNvPr>
          <p:cNvSpPr/>
          <p:nvPr/>
        </p:nvSpPr>
        <p:spPr>
          <a:xfrm>
            <a:off x="817192" y="5488457"/>
            <a:ext cx="2634668" cy="2902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F27AF9D-5DE9-ABC5-EA66-8B5F912B6CF9}"/>
              </a:ext>
            </a:extLst>
          </p:cNvPr>
          <p:cNvSpPr txBox="1"/>
          <p:nvPr/>
        </p:nvSpPr>
        <p:spPr>
          <a:xfrm>
            <a:off x="1660222" y="5050505"/>
            <a:ext cx="376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Step2. confirm select your file</a:t>
            </a:r>
            <a:endParaRPr lang="zh-TW" altLang="en-US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86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E5EB9-2845-0D45-4D00-74B4021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Library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5EE3B5-8E1F-BF3C-33E7-1D86D236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5858394" cy="4713923"/>
          </a:xfrm>
        </p:spPr>
        <p:txBody>
          <a:bodyPr/>
          <a:lstStyle/>
          <a:p>
            <a:r>
              <a:rPr lang="en-US" altLang="zh-TW" sz="3200" dirty="0"/>
              <a:t>Assuming an error occurs, please confirm whether the necessary library is installed. </a:t>
            </a:r>
          </a:p>
          <a:p>
            <a:r>
              <a:rPr lang="en-US" altLang="zh-TW" sz="3200" dirty="0"/>
              <a:t>Open Anaconda Prompt to install the library.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00082F-40C8-D9E4-21A6-EB86AE23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3AA09A9-BA28-A906-3014-DD5B3D721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45" y="914397"/>
            <a:ext cx="5329424" cy="54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121EA3-A67B-7FF4-933D-D5993B51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Packages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AAA1D1-0730-46F1-AA08-354378BB9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Enter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conda</a:t>
            </a:r>
            <a:r>
              <a:rPr lang="en-US" altLang="zh-TW" sz="3200" b="1" dirty="0">
                <a:solidFill>
                  <a:schemeClr val="accent1"/>
                </a:solidFill>
              </a:rPr>
              <a:t> install (library name) </a:t>
            </a:r>
            <a:r>
              <a:rPr lang="en-US" altLang="zh-TW" sz="3200" dirty="0"/>
              <a:t>to install the necessary packages.</a:t>
            </a:r>
          </a:p>
          <a:p>
            <a:r>
              <a:rPr lang="en-US" altLang="zh-TW" sz="3200" dirty="0"/>
              <a:t>If you can’t install it with the </a:t>
            </a:r>
            <a:r>
              <a:rPr lang="en-US" altLang="zh-TW" sz="3200" dirty="0" err="1"/>
              <a:t>conda</a:t>
            </a:r>
            <a:r>
              <a:rPr lang="en-US" altLang="zh-TW" sz="3200" dirty="0"/>
              <a:t> command, change it to </a:t>
            </a:r>
            <a:r>
              <a:rPr lang="en-US" altLang="zh-TW" sz="3200" b="1" dirty="0">
                <a:solidFill>
                  <a:schemeClr val="accent1"/>
                </a:solidFill>
              </a:rPr>
              <a:t>pip install (library name)</a:t>
            </a:r>
            <a:r>
              <a:rPr lang="en-US" altLang="zh-TW" sz="3200" dirty="0"/>
              <a:t>.</a:t>
            </a:r>
            <a:endParaRPr lang="zh-TW" altLang="en-US" sz="3200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24F621-738C-BCE6-F641-CDF8B5D6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A24532A-2E8F-B163-4132-B55C3A798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3556524"/>
            <a:ext cx="6183518" cy="135707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0CFBCE6F-C3F5-1CA6-EF5B-D2437503E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7" y="5114621"/>
            <a:ext cx="6243304" cy="12938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7A87042-1B24-EEFB-4305-514BF194F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85875" cy="128587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85878D8-7A0C-C296-0E49-F3C0AE48F257}"/>
              </a:ext>
            </a:extLst>
          </p:cNvPr>
          <p:cNvSpPr txBox="1"/>
          <p:nvPr/>
        </p:nvSpPr>
        <p:spPr>
          <a:xfrm>
            <a:off x="0" y="6550223"/>
            <a:ext cx="9598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6"/>
              </a:rPr>
              <a:t>https://joyous-piper-08d.notion.site/Questions-810fc45abcf94c6b9f08244da11bac24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7183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371241"/>
            <a:ext cx="10651374" cy="1138722"/>
          </a:xfrm>
        </p:spPr>
        <p:txBody>
          <a:bodyPr anchor="ctr">
            <a:normAutofit/>
          </a:bodyPr>
          <a:lstStyle/>
          <a:p>
            <a:r>
              <a:rPr lang="en-US" altLang="zh-TW" sz="5400" dirty="0"/>
              <a:t>Word Cloud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dirty="0"/>
              <a:t>Use crawler tools to crawl the PTT website and draw the contents into a word cloud.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52656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6FB50-C118-4992-A0C5-6BB8B041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Crawler Library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3F1C0-4D05-4405-BC97-EBFFC9352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requests</a:t>
            </a:r>
            <a:r>
              <a:rPr lang="en-US" altLang="zh-TW" sz="3200" dirty="0"/>
              <a:t> is used to send HTTP requests and get responses.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BeautifulSoup</a:t>
            </a:r>
            <a:r>
              <a:rPr lang="en-US" altLang="zh-TW" sz="3200" dirty="0"/>
              <a:t> is used to analyze and crawl elements in HTML.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E48E97-B5BB-49C0-8AE7-12E0D53E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446E1A-DE09-C462-F211-4326A6022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/>
          <a:stretch/>
        </p:blipFill>
        <p:spPr>
          <a:xfrm>
            <a:off x="708722" y="3108221"/>
            <a:ext cx="10774555" cy="16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4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243E3-3583-7440-B585-E0295090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Website Source Code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BBC6A-1D2F-B84F-37C5-B14C00B5F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get()</a:t>
            </a:r>
            <a:r>
              <a:rPr lang="en-US" altLang="zh-TW" sz="3200" dirty="0"/>
              <a:t> function can obtain the source code of the website and print out the crawled data in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 </a:t>
            </a:r>
          </a:p>
          <a:p>
            <a:r>
              <a:rPr lang="en-US" altLang="zh-TW" sz="3200" dirty="0"/>
              <a:t>You can use the URL:</a:t>
            </a:r>
          </a:p>
          <a:p>
            <a:pPr marL="360362" lvl="1" indent="0">
              <a:spcBef>
                <a:spcPts val="0"/>
              </a:spcBef>
              <a:buNone/>
            </a:pPr>
            <a:r>
              <a:rPr lang="en-US" altLang="zh-TW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https://www.ptt.cc/bbs/Olympics_ISG/M.1628431417.A.72F.html</a:t>
            </a:r>
            <a:endParaRPr lang="zh-TW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60362" lvl="1" indent="0">
              <a:spcBef>
                <a:spcPts val="0"/>
              </a:spcBef>
              <a:buNone/>
            </a:pPr>
            <a:endParaRPr lang="en-US" altLang="zh-TW" sz="3600" dirty="0"/>
          </a:p>
          <a:p>
            <a:pPr lvl="1"/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AD3C3-99F6-BCCE-C92C-7478B2B5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687A1FE-DDE9-FFC0-06F3-43557E4B8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3" y="3613196"/>
            <a:ext cx="9343494" cy="27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9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85594-BC85-0F63-DDCA-9BB876C3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Website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654986-727C-22AB-B0A0-2A5B7B6F5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The printed content will probably look like this: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1CF6E3-F7DA-AF19-B68B-CB1D64FA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ECCF688-F614-89A1-2D16-746E84373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57" y="2016499"/>
            <a:ext cx="7070085" cy="433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6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BCA81-2C68-4C44-BE23-99ECA3D97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674" y="1203326"/>
            <a:ext cx="11678652" cy="2225674"/>
          </a:xfrm>
        </p:spPr>
        <p:txBody>
          <a:bodyPr/>
          <a:lstStyle/>
          <a:p>
            <a:r>
              <a:rPr lang="en-US" altLang="zh-TW" dirty="0"/>
              <a:t>Data Visualization in Python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62182B-F24D-4661-AEC4-5340032E0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sz="3200" dirty="0"/>
          </a:p>
          <a:p>
            <a:r>
              <a:rPr lang="en-US" altLang="zh-TW" sz="3200" dirty="0"/>
              <a:t>Jun-Cheng Chen (</a:t>
            </a:r>
            <a:r>
              <a:rPr lang="zh-TW" altLang="en-US" sz="3200" dirty="0"/>
              <a:t>陳俊成</a:t>
            </a:r>
            <a:r>
              <a:rPr lang="en-US" altLang="zh-TW" sz="3200" dirty="0"/>
              <a:t>)</a:t>
            </a:r>
            <a:endParaRPr lang="zh-TW" altLang="en-US" sz="3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4404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B5C32-60D0-4663-95F8-A6C5B6D8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21298C1-0150-4699-A133-215BC7FB5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200" dirty="0"/>
                  <a:t>If the URL you entered has R-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altLang="zh-TW" sz="3200" dirty="0"/>
                  <a:t> restrictions, you can use the following code to crawl pushes.</a:t>
                </a:r>
              </a:p>
              <a:p>
                <a:r>
                  <a:rPr lang="en-US" altLang="zh-TW" sz="3200" dirty="0"/>
                  <a:t>You can use the URL:</a:t>
                </a:r>
              </a:p>
              <a:p>
                <a:pPr marL="360362" lvl="1" indent="0">
                  <a:spcBef>
                    <a:spcPts val="0"/>
                  </a:spcBef>
                  <a:buNone/>
                </a:pPr>
                <a:r>
                  <a:rPr lang="en-US" altLang="zh-TW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hlinkClick r:id="rId3"/>
                  </a:rPr>
                  <a:t>https://www.ptt.cc/ask/over18?from=%2Fbbs%2FGossiping%2FM.1659235086.A.4F5.html</a:t>
                </a:r>
                <a:endParaRPr lang="en-US" altLang="zh-TW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altLang="zh-TW" sz="3200" dirty="0"/>
              </a:p>
              <a:p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21298C1-0150-4699-A133-215BC7FB5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5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E45E1D-3829-44D3-8C7A-38226857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96704FF-CEDB-D5F5-E686-6C43D1B76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8" y="3392614"/>
            <a:ext cx="10494816" cy="29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9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E2E0C-DF3E-4F7D-AFA6-DCCE2FF8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PTT Pushes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FE7CC5D-9F39-4A91-867B-49319BBFDC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200" dirty="0"/>
                  <a:t>We can press F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altLang="zh-TW" sz="3200" dirty="0"/>
                  <a:t> (Developer Tools) to observe where PTT’s pushes will be placed.</a:t>
                </a:r>
              </a:p>
              <a:p>
                <a:r>
                  <a:rPr lang="en-US" altLang="zh-TW" sz="3200" dirty="0"/>
                  <a:t>The pushes will be placed in the </a:t>
                </a:r>
                <a:r>
                  <a:rPr lang="en-US" altLang="zh-TW" sz="3200" b="1" dirty="0">
                    <a:solidFill>
                      <a:schemeClr val="accent1"/>
                    </a:solidFill>
                  </a:rPr>
                  <a:t>&lt;div class = “push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”</a:t>
                </a:r>
                <a:r>
                  <a:rPr lang="en-US" altLang="zh-TW" sz="3200" b="1" dirty="0">
                    <a:solidFill>
                      <a:schemeClr val="accent1"/>
                    </a:solidFill>
                  </a:rPr>
                  <a:t>&gt;</a:t>
                </a:r>
                <a:r>
                  <a:rPr lang="en-US" altLang="zh-TW" sz="3200" dirty="0"/>
                  <a:t>.</a:t>
                </a:r>
              </a:p>
              <a:p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FE7CC5D-9F39-4A91-867B-49319BBFDC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550" r="-1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D34192-331F-431D-AFD5-F26718A9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F183EC-1579-C095-50D7-663A23651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6" y="3104802"/>
            <a:ext cx="3792179" cy="35314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74A8D47-2EA0-0159-BCDB-AAAD5395B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88" y="3374158"/>
            <a:ext cx="5425008" cy="28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1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8E34EE-C39C-440C-94C3-1CDE52F9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Pushes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EF90F4-C4A0-4E67-B544-7A8F57F7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Use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find_all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operate </a:t>
            </a:r>
            <a:r>
              <a:rPr lang="en-US" altLang="zh-TW" sz="3200" dirty="0" err="1"/>
              <a:t>BeautifulSoup</a:t>
            </a:r>
            <a:r>
              <a:rPr lang="en-US" altLang="zh-TW" sz="3200" dirty="0"/>
              <a:t> to retrieve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</a:t>
            </a:r>
            <a:r>
              <a:rPr lang="en-US" altLang="zh-TW" b="1" dirty="0">
                <a:solidFill>
                  <a:schemeClr val="accent1"/>
                </a:solidFill>
              </a:rPr>
              <a:t>“</a:t>
            </a:r>
            <a:r>
              <a:rPr lang="en-US" altLang="zh-TW" sz="3200" b="1" dirty="0">
                <a:solidFill>
                  <a:schemeClr val="accent1"/>
                </a:solidFill>
              </a:rPr>
              <a:t>push”&gt;</a:t>
            </a:r>
            <a:r>
              <a:rPr lang="en-US" altLang="zh-TW" sz="3200" dirty="0"/>
              <a:t>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B52EA9-1BA0-4F80-A09A-2CE9B3AA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FB2287-9CAD-688B-2284-4B1C4F60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60" y="2721636"/>
            <a:ext cx="9835080" cy="31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3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C4AA8-CC85-4141-BF93-34BEF98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Print Out All Contents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7BAEEF-C908-491E-9489-C41D4390E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Print out all the contents in </a:t>
            </a:r>
            <a:r>
              <a:rPr lang="en-US" altLang="zh-TW" sz="3200" b="1" dirty="0">
                <a:solidFill>
                  <a:schemeClr val="accent1"/>
                </a:solidFill>
              </a:rPr>
              <a:t>&lt;div class = </a:t>
            </a:r>
            <a:r>
              <a:rPr lang="en-US" altLang="zh-TW" b="1" dirty="0">
                <a:solidFill>
                  <a:schemeClr val="accent1"/>
                </a:solidFill>
              </a:rPr>
              <a:t>“</a:t>
            </a:r>
            <a:r>
              <a:rPr lang="en-US" altLang="zh-TW" sz="3200" b="1" dirty="0">
                <a:solidFill>
                  <a:schemeClr val="accent1"/>
                </a:solidFill>
              </a:rPr>
              <a:t>push”&gt;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The &lt;div&gt; and &lt;span&gt; HTML tags are still mixed in with the printed data, we need to remove them.</a:t>
            </a:r>
            <a:endParaRPr lang="zh-TW" altLang="en-US" sz="3200" dirty="0"/>
          </a:p>
          <a:p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DED907-F61E-490F-8321-64F7FF3E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圖片 5" descr="一張含有 文字, 個人, 報紙, 文件 的圖片&#10;&#10;自動產生的描述">
            <a:extLst>
              <a:ext uri="{FF2B5EF4-FFF2-40B4-BE49-F238E27FC236}">
                <a16:creationId xmlns:a16="http://schemas.microsoft.com/office/drawing/2014/main" id="{849AEFDF-99BD-66B6-AF7F-6ED353E0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86" y="3140196"/>
            <a:ext cx="4998027" cy="33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33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CECE6-7764-4F6A-867E-477D488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Retrieve Pushes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C6ED67-6F5A-4DC4-A7CB-9F4E4F97E5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200" b="1" dirty="0">
                    <a:solidFill>
                      <a:schemeClr val="accent1"/>
                    </a:solidFill>
                  </a:rPr>
                  <a:t>find()</a:t>
                </a:r>
                <a:r>
                  <a:rPr lang="en-US" altLang="zh-TW" sz="3200" dirty="0"/>
                  <a:t> function only retrieves the pushes, and the pushes exist in &lt;span class =“f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3200" dirty="0"/>
                  <a:t> push-content”&gt;.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TW" sz="3200" b="1" dirty="0" err="1">
                    <a:solidFill>
                      <a:schemeClr val="accent1"/>
                    </a:solidFill>
                  </a:rPr>
                  <a:t>getText</a:t>
                </a:r>
                <a:r>
                  <a:rPr lang="en-US" altLang="zh-TW" sz="3200" b="1" dirty="0">
                    <a:solidFill>
                      <a:schemeClr val="accent1"/>
                    </a:solidFill>
                  </a:rPr>
                  <a:t>()</a:t>
                </a:r>
                <a:r>
                  <a:rPr lang="en-US" altLang="zh-TW" sz="3200" b="1" dirty="0"/>
                  <a:t> </a:t>
                </a:r>
                <a:r>
                  <a:rPr lang="en-US" altLang="zh-TW" sz="3200" dirty="0"/>
                  <a:t>function gets text and catalog management.</a:t>
                </a:r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C6ED67-6F5A-4DC4-A7CB-9F4E4F97E5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C05711-C887-4A24-B853-A65E1EB9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1DDCFC-43C5-7801-9AD3-DC8D43E40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84" y="3068011"/>
            <a:ext cx="8206085" cy="1200294"/>
          </a:xfrm>
          <a:prstGeom prst="rect">
            <a:avLst/>
          </a:prstGeom>
        </p:spPr>
      </p:pic>
      <p:pic>
        <p:nvPicPr>
          <p:cNvPr id="8" name="圖片 7" descr="一張含有 文字, 桌 的圖片&#10;&#10;自動產生的描述">
            <a:extLst>
              <a:ext uri="{FF2B5EF4-FFF2-40B4-BE49-F238E27FC236}">
                <a16:creationId xmlns:a16="http://schemas.microsoft.com/office/drawing/2014/main" id="{6679F605-742B-0FA9-A4E4-016D1A963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76350"/>
            <a:ext cx="4922308" cy="198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9984A30-66E2-BFD7-D3EF-D620D736A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07" y="4376350"/>
            <a:ext cx="4645093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59336-A1F0-48F4-B37E-748A52EB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Retrieve Pushes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7ECC82-A999-4AB6-943C-4650C186E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cs typeface="Arial" panose="020B0604020202020204" pitchFamily="34" charset="0"/>
              </a:rPr>
              <a:t>The printed results are as shown below.</a:t>
            </a:r>
            <a:endParaRPr lang="zh-TW" altLang="en-US" sz="3200" dirty="0"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16F35A-CABA-4278-94D0-1328A381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611B426-4EEC-692C-6598-D893A35F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10" y="2073990"/>
            <a:ext cx="4787979" cy="44188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45F3B4-D500-D238-56B9-8FFAAF3821A7}"/>
              </a:ext>
            </a:extLst>
          </p:cNvPr>
          <p:cNvSpPr/>
          <p:nvPr/>
        </p:nvSpPr>
        <p:spPr>
          <a:xfrm>
            <a:off x="3702010" y="2047875"/>
            <a:ext cx="365165" cy="4445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93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DD796-D6E0-4259-8FC1-1AA76262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Remove Colons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197AE3-2449-4548-B76F-5C177B5F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replace()</a:t>
            </a:r>
            <a:r>
              <a:rPr lang="en-US" altLang="zh-TW" sz="3200" dirty="0"/>
              <a:t> function removes the colons.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strip() </a:t>
            </a:r>
            <a:r>
              <a:rPr lang="en-US" altLang="zh-TW" sz="3200" dirty="0"/>
              <a:t>function removes the spaces. 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write() </a:t>
            </a:r>
            <a:r>
              <a:rPr lang="en-US" altLang="zh-TW" sz="3200" dirty="0"/>
              <a:t>function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writes data into the file.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BB5389-3A7A-4ACE-839C-6E3524CD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550CF3-34C8-0EB1-2D1E-75BED4051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9" y="3228975"/>
            <a:ext cx="11532601" cy="24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88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AC9A1-6DD1-4F6A-9959-B23C9658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Remove Colons (Cont’d)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7D9350-6ED6-48F0-A27E-D20BC9017A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319164" cy="4713923"/>
              </a:xfrm>
            </p:spPr>
            <p:txBody>
              <a:bodyPr/>
              <a:lstStyle/>
              <a:p>
                <a:r>
                  <a:rPr lang="en-US" altLang="zh-TW" sz="3200" spc="-90" dirty="0"/>
                  <a:t>The pushes in the PTT saved without colons to Olympic</a:t>
                </a:r>
                <a14:m>
                  <m:oMath xmlns:m="http://schemas.openxmlformats.org/officeDocument/2006/math">
                    <m:r>
                      <a:rPr lang="en-US" altLang="zh-TW" sz="3200" i="1" spc="-90" dirty="0" smtClean="0">
                        <a:latin typeface="Cambria Math" panose="02040503050406030204" pitchFamily="18" charset="0"/>
                      </a:rPr>
                      <m:t>2020</m:t>
                    </m:r>
                  </m:oMath>
                </a14:m>
                <a:r>
                  <a:rPr lang="en-US" altLang="zh-TW" sz="3200" spc="-90" dirty="0"/>
                  <a:t>.txt.</a:t>
                </a:r>
                <a:endParaRPr lang="zh-TW" altLang="en-US" sz="3200" spc="-9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7D9350-6ED6-48F0-A27E-D20BC9017A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319164" cy="4713923"/>
              </a:xfrm>
              <a:blipFill>
                <a:blip r:embed="rId3"/>
                <a:stretch>
                  <a:fillRect l="-1239" t="-1550" r="-6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F77A4C-37ED-4CB2-AA55-5851B407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D564DB86-999F-DF3A-211D-EAFAC6863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928" y="2073450"/>
            <a:ext cx="4682210" cy="38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832E8-F047-483D-AE32-8C922158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Drawing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F33012-5F4D-412C-8309-B2BAC5222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wordcloud</a:t>
            </a:r>
            <a:r>
              <a:rPr lang="en-US" altLang="zh-TW" sz="3200" dirty="0"/>
              <a:t> converts words to a word cloud.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DBCF33-6FDB-492C-BDC4-3683C44D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87EE6109-D047-0DFB-7EE9-F24CB8CBE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/>
          <a:stretch/>
        </p:blipFill>
        <p:spPr>
          <a:xfrm>
            <a:off x="579594" y="2110572"/>
            <a:ext cx="10242954" cy="38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5C234-5C0B-4587-822C-97FB8ED0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Package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0B38-603B-411B-8924-F157E526F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Type</a:t>
            </a:r>
            <a:r>
              <a:rPr lang="en-US" altLang="zh-TW" sz="3200" b="1" dirty="0">
                <a:solidFill>
                  <a:schemeClr val="accent1"/>
                </a:solidFill>
              </a:rPr>
              <a:t> !pip install (package name) </a:t>
            </a:r>
            <a:r>
              <a:rPr lang="en-US" altLang="zh-TW" sz="3200" dirty="0"/>
              <a:t>in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to install the library.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A62E60-A92A-46D7-9AFE-0CA3BD91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8FB0E2-8A7A-C050-111F-35A6ED452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2" t="57215" r="59082" b="30440"/>
          <a:stretch/>
        </p:blipFill>
        <p:spPr>
          <a:xfrm>
            <a:off x="490451" y="2443974"/>
            <a:ext cx="10249482" cy="21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2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3074F2-F1CD-4221-840A-5665098A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28DE8C-7C04-4137-8958-5B702A23A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/>
              <a:t>Data Visualization</a:t>
            </a:r>
          </a:p>
          <a:p>
            <a:pPr>
              <a:lnSpc>
                <a:spcPct val="150000"/>
              </a:lnSpc>
            </a:pPr>
            <a:r>
              <a:rPr lang="en-US" altLang="zh-TW" sz="3200" dirty="0" err="1"/>
              <a:t>Jupyter</a:t>
            </a:r>
            <a:r>
              <a:rPr lang="zh-TW" altLang="en-US" sz="3200" dirty="0"/>
              <a:t> </a:t>
            </a:r>
            <a:r>
              <a:rPr lang="en-US" altLang="zh-TW" sz="3200" dirty="0"/>
              <a:t>Notebook</a:t>
            </a:r>
          </a:p>
          <a:p>
            <a:pPr>
              <a:lnSpc>
                <a:spcPct val="150000"/>
              </a:lnSpc>
            </a:pPr>
            <a:r>
              <a:rPr lang="en-US" altLang="zh-TW" sz="3200" dirty="0"/>
              <a:t>Word Cloud</a:t>
            </a:r>
          </a:p>
          <a:p>
            <a:pPr>
              <a:lnSpc>
                <a:spcPct val="150000"/>
              </a:lnSpc>
            </a:pPr>
            <a:r>
              <a:rPr lang="en-US" altLang="zh-TW" sz="3200" dirty="0"/>
              <a:t>Line Chart</a:t>
            </a:r>
          </a:p>
          <a:p>
            <a:pPr>
              <a:lnSpc>
                <a:spcPct val="150000"/>
              </a:lnSpc>
            </a:pPr>
            <a:r>
              <a:rPr lang="en-US" altLang="zh-TW" sz="3200" dirty="0"/>
              <a:t>Heat Map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EFE65A-57E2-40ED-8C1D-4FD652DA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32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68340-98D0-4D9B-BF00-72EA2E3B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Word Cloud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00172C-77B9-4F9C-BB58-DF32C1C53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573394" cy="4713923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width &amp; height </a:t>
            </a:r>
            <a:r>
              <a:rPr lang="en-US" altLang="zh-TW" sz="3200" dirty="0"/>
              <a:t>sets the width and the height.</a:t>
            </a:r>
          </a:p>
          <a:p>
            <a:pPr>
              <a:lnSpc>
                <a:spcPct val="85000"/>
              </a:lnSpc>
            </a:pPr>
            <a:r>
              <a:rPr lang="en-US" altLang="zh-TW" sz="3200" b="1" spc="-90" dirty="0" err="1">
                <a:solidFill>
                  <a:schemeClr val="accent1"/>
                </a:solidFill>
              </a:rPr>
              <a:t>background_color</a:t>
            </a:r>
            <a:r>
              <a:rPr lang="en-US" altLang="zh-TW" sz="3200" spc="-90" dirty="0"/>
              <a:t> sets the background color of the word cloud.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 err="1">
                <a:solidFill>
                  <a:schemeClr val="accent1"/>
                </a:solidFill>
              </a:rPr>
              <a:t>font_path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specifies the path of the font file.</a:t>
            </a:r>
          </a:p>
          <a:p>
            <a:pPr>
              <a:lnSpc>
                <a:spcPct val="85000"/>
              </a:lnSpc>
            </a:pPr>
            <a:r>
              <a:rPr lang="en-US" altLang="zh-TW" sz="3200" b="1" dirty="0">
                <a:solidFill>
                  <a:schemeClr val="accent1"/>
                </a:solidFill>
              </a:rPr>
              <a:t>generate()</a:t>
            </a:r>
            <a:r>
              <a:rPr lang="en-US" altLang="zh-TW" sz="3200" dirty="0"/>
              <a:t> generates a word cloud.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8C5B5D-04E0-4ED5-8BED-3C74249F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B7AA13A-C952-C7C9-F1BC-3D134698A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07" y="3490121"/>
            <a:ext cx="9120786" cy="26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8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BB04A-AC77-4C7D-A4DD-275DB29B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Word Cloud Output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335C7F3-15AA-763D-9628-63E98E271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06" y="2021454"/>
            <a:ext cx="6311343" cy="388807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4BA239-57EC-4F16-B717-B3AF5830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7AAE7E8F-4950-3D20-E3D3-1DF2EB24E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" y="1405333"/>
            <a:ext cx="4776095" cy="512031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9955C4-C001-F56C-3D4F-C1CD8A3C389D}"/>
              </a:ext>
            </a:extLst>
          </p:cNvPr>
          <p:cNvSpPr txBox="1"/>
          <p:nvPr/>
        </p:nvSpPr>
        <p:spPr>
          <a:xfrm>
            <a:off x="0" y="6525652"/>
            <a:ext cx="652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https://www.ptt.cc/bbs/Olympics_ISG/M.1628431417.A.72F.html</a:t>
            </a:r>
            <a:endParaRPr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9E57E0-A4A3-F3C8-EA61-7D21A188DF40}"/>
              </a:ext>
            </a:extLst>
          </p:cNvPr>
          <p:cNvSpPr/>
          <p:nvPr/>
        </p:nvSpPr>
        <p:spPr>
          <a:xfrm>
            <a:off x="5462337" y="5113421"/>
            <a:ext cx="974558" cy="54142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A17A7E-96C0-BDFA-BF3A-1E8920BCB564}"/>
              </a:ext>
            </a:extLst>
          </p:cNvPr>
          <p:cNvSpPr/>
          <p:nvPr/>
        </p:nvSpPr>
        <p:spPr>
          <a:xfrm>
            <a:off x="10433256" y="3840480"/>
            <a:ext cx="493824" cy="12729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483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AD4E0C-B9F4-43B8-8197-127C846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7FE4C-3FB3-47C8-963A-B58BD4F10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First, we need to prepare a silhouette picture.</a:t>
            </a:r>
          </a:p>
          <a:p>
            <a:r>
              <a:rPr lang="en-US" altLang="zh-TW" sz="3200" dirty="0"/>
              <a:t>Upload the mask image we provided to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</a:t>
            </a:r>
          </a:p>
          <a:p>
            <a:r>
              <a:rPr lang="en-US" altLang="zh-TW" sz="3200" dirty="0"/>
              <a:t>Please note that the image format must be .</a:t>
            </a:r>
            <a:r>
              <a:rPr lang="en-US" altLang="zh-TW" sz="3200" dirty="0" err="1"/>
              <a:t>png</a:t>
            </a:r>
            <a:r>
              <a:rPr lang="en-US" altLang="zh-TW" sz="3200" dirty="0"/>
              <a:t> or .jpg.</a:t>
            </a:r>
          </a:p>
          <a:p>
            <a:r>
              <a:rPr lang="en-US" altLang="zh-TW" sz="3200" dirty="0"/>
              <a:t>In the following example, we use the heart image as a word cloud mask.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743638-9700-420A-890E-4820D4F3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668752-4739-4E57-7C2D-73A76A38E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96" y="4049993"/>
            <a:ext cx="2306357" cy="2306357"/>
          </a:xfrm>
          <a:prstGeom prst="rect">
            <a:avLst/>
          </a:prstGeom>
        </p:spPr>
      </p:pic>
      <p:pic>
        <p:nvPicPr>
          <p:cNvPr id="8" name="內容版面配置區 5">
            <a:extLst>
              <a:ext uri="{FF2B5EF4-FFF2-40B4-BE49-F238E27FC236}">
                <a16:creationId xmlns:a16="http://schemas.microsoft.com/office/drawing/2014/main" id="{542A4476-4248-4929-80BB-8B979225A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49" y="3981827"/>
            <a:ext cx="2661732" cy="23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96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77E65-97C8-4194-9779-D9F9A1C3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97356E-1D35-4FAB-8D52-AB8C3592E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mask</a:t>
            </a:r>
            <a:r>
              <a:rPr lang="en-US" altLang="zh-TW" sz="3200" dirty="0"/>
              <a:t> specifies a mask image.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contour_width</a:t>
            </a:r>
            <a:r>
              <a:rPr lang="en-US" altLang="zh-TW" sz="3200" dirty="0"/>
              <a:t> sets the thickness of the border.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 err="1">
                <a:solidFill>
                  <a:schemeClr val="accent1"/>
                </a:solidFill>
              </a:rPr>
              <a:t>coutour_color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determines the border color.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altLang="zh-TW" sz="3200" b="1" dirty="0">
                <a:solidFill>
                  <a:schemeClr val="accent1"/>
                </a:solidFill>
              </a:rPr>
              <a:t>colormap</a:t>
            </a:r>
            <a:r>
              <a:rPr lang="en-US" altLang="zh-TW" sz="3200" dirty="0"/>
              <a:t> sets the colors of the text in the word cloud.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693450-4D9E-4209-ADAD-4820508F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8CEFDC46-1E79-2BA2-D4EF-EB9B68995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b="24856"/>
          <a:stretch/>
        </p:blipFill>
        <p:spPr>
          <a:xfrm>
            <a:off x="2206899" y="3429000"/>
            <a:ext cx="7778202" cy="317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A9C42-8D48-45B4-9C1F-F42FD60A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Mask Image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94A141-9D79-4FC6-9B6D-94C70E8CA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Use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imshow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to display the word cloud.</a:t>
            </a:r>
          </a:p>
          <a:p>
            <a:r>
              <a:rPr lang="en-US" altLang="zh-TW" sz="3200" dirty="0"/>
              <a:t>Use </a:t>
            </a:r>
            <a:r>
              <a:rPr lang="en-US" altLang="zh-TW" sz="3200" b="1" dirty="0">
                <a:solidFill>
                  <a:schemeClr val="accent1"/>
                </a:solidFill>
              </a:rPr>
              <a:t>axis() </a:t>
            </a:r>
            <a:r>
              <a:rPr lang="en-US" altLang="zh-TW" sz="3200" dirty="0"/>
              <a:t>and set its parameter to </a:t>
            </a:r>
            <a:r>
              <a:rPr lang="en-US" altLang="zh-TW" dirty="0"/>
              <a:t>“</a:t>
            </a:r>
            <a:r>
              <a:rPr lang="en-US" altLang="zh-TW" sz="3200" b="1" dirty="0">
                <a:solidFill>
                  <a:schemeClr val="accent1"/>
                </a:solidFill>
              </a:rPr>
              <a:t>off</a:t>
            </a:r>
            <a:r>
              <a:rPr lang="en-US" altLang="zh-TW" dirty="0"/>
              <a:t>”</a:t>
            </a:r>
            <a:r>
              <a:rPr lang="en-US" altLang="zh-TW" sz="3200" dirty="0"/>
              <a:t> so that the x-axis and y-axis will not be displayed in the word cloud.</a:t>
            </a:r>
          </a:p>
          <a:p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361708-09B4-45D1-8B64-EBACE2CC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34</a:t>
            </a:fld>
            <a:endParaRPr lang="zh-TW" altLang="en-US" dirty="0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BF45FEDB-3394-80FB-DE89-60D5F9253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78229" r="54790"/>
          <a:stretch/>
        </p:blipFill>
        <p:spPr>
          <a:xfrm>
            <a:off x="1676576" y="3267075"/>
            <a:ext cx="883884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0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0DCBA0-0EEF-4BAE-8460-441013CE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Output of </a:t>
            </a:r>
            <a:r>
              <a:rPr lang="en-US" altLang="zh-TW" dirty="0"/>
              <a:t>Change Mask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78E2C0-C677-4ED4-BCBF-89D0DBF40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F7B0DF-EB03-4B64-8892-DED4B9F4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D03EEB9-77F2-B7C0-C57D-8CEA475DA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" t="7544" r="7203" b="2890"/>
          <a:stretch/>
        </p:blipFill>
        <p:spPr>
          <a:xfrm>
            <a:off x="3459772" y="1388220"/>
            <a:ext cx="5272456" cy="471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7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1D1B3-F549-40D0-9BD2-8F60DD92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Classes of colormaps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E51622C-882B-4C5F-ABBE-0EBE1F2351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200" dirty="0"/>
                  <a:t>The idea behind choosing a good colormap is to find a good representation in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3200" dirty="0"/>
                  <a:t>D color space for your data set.</a:t>
                </a:r>
                <a:endParaRPr lang="zh-TW" altLang="en-US" sz="3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E51622C-882B-4C5F-ABBE-0EBE1F2351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550" r="-6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54FC53-9938-443A-A18D-E1001ECD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89A6457-4CCA-B10B-DB67-450F3FE0C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02" y="2574489"/>
            <a:ext cx="10510195" cy="257897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E0C24E4-CCCB-EF4D-C177-486AE1044CDE}"/>
              </a:ext>
            </a:extLst>
          </p:cNvPr>
          <p:cNvSpPr txBox="1"/>
          <p:nvPr/>
        </p:nvSpPr>
        <p:spPr>
          <a:xfrm>
            <a:off x="0" y="6538912"/>
            <a:ext cx="652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https://matplotlib.org/stable/tutorials/colors/colormaps.html</a:t>
            </a:r>
          </a:p>
        </p:txBody>
      </p:sp>
    </p:spTree>
    <p:extLst>
      <p:ext uri="{BB962C8B-B14F-4D97-AF65-F5344CB8AC3E}">
        <p14:creationId xmlns:p14="http://schemas.microsoft.com/office/powerpoint/2010/main" val="3159895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6CDD6-B857-4AD0-92D9-A615FAD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F46A39E-A4DC-4268-AED1-A9AD4722B0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319164" cy="4713923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3200" dirty="0"/>
                  <a:t>Please find an article you are interested in on PTT and the number of pushes are greater than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altLang="zh-TW" sz="3200" dirty="0"/>
                  <a:t> to draw a word cloud.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sz="3200" dirty="0"/>
                  <a:t>Change the mask of word cloud above to a circle.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F46A39E-A4DC-4268-AED1-A9AD4722B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319164" cy="4713923"/>
              </a:xfrm>
              <a:blipFill>
                <a:blip r:embed="rId2"/>
                <a:stretch>
                  <a:fillRect l="-1239" t="-1550" r="-23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6E4D7A-63EE-4016-B91E-C8FA37AF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0F82F89-4FF8-A415-7B69-DA70C9C2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" y="3429000"/>
            <a:ext cx="6613055" cy="958029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6277D0D1-9EB1-3964-17D5-F61B0D383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" y="4705336"/>
            <a:ext cx="7126164" cy="95802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BD3BB42-DD90-F61E-ABFB-66041DA49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270" y="3429000"/>
            <a:ext cx="2247894" cy="22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93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EA72D-C868-492A-B66D-EA0D639B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Exercise 1 Example</a:t>
            </a:r>
            <a:endParaRPr lang="zh-TW" altLang="en-US" sz="4400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2D8ABF9E-2A3B-F384-7EFB-CE9A2879D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" y="1843087"/>
            <a:ext cx="5685013" cy="352836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07BA9-3147-4346-A7B3-BF59B226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D275191-0326-43D0-FFF8-FF5D16E0E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085" y="1637329"/>
            <a:ext cx="4282811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0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371241"/>
            <a:ext cx="10651374" cy="1138722"/>
          </a:xfrm>
        </p:spPr>
        <p:txBody>
          <a:bodyPr anchor="ctr">
            <a:normAutofit/>
          </a:bodyPr>
          <a:lstStyle/>
          <a:p>
            <a:r>
              <a:rPr lang="en-US" altLang="zh-TW" sz="5400" dirty="0"/>
              <a:t>Line Chart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Use weather data on the internet to draw a temperature line chart.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450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F1AD0-02F9-4627-A4D6-3860364D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Visualization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17F81D-F670-4E1A-98F0-187283073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visualization</a:t>
            </a:r>
            <a:r>
              <a:rPr lang="zh-TW" altLang="en-US" dirty="0"/>
              <a:t> </a:t>
            </a:r>
            <a:r>
              <a:rPr lang="en-US" altLang="zh-TW" dirty="0"/>
              <a:t>is the conversion of visualizing data into concrete graphics.</a:t>
            </a:r>
          </a:p>
          <a:p>
            <a:r>
              <a:rPr lang="en-US" altLang="zh-TW" dirty="0"/>
              <a:t>Visualizing the data can be values, articles, or positioning information.</a:t>
            </a:r>
          </a:p>
          <a:p>
            <a:r>
              <a:rPr lang="en-US" altLang="zh-TW" dirty="0"/>
              <a:t>Data visualization usually uses statistical graphs, charts, or other tools. </a:t>
            </a:r>
          </a:p>
          <a:p>
            <a:r>
              <a:rPr lang="en-US" altLang="zh-TW" dirty="0"/>
              <a:t>We can use dots, lines, or bars to encode data to visually display quantitative information.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D922FD-9558-4ECE-B818-2D843297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70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C9642-AC79-4A95-9F16-0E9E9E87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BC6AEC-A22D-4009-B13E-CAF3AE90C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NumPy</a:t>
            </a:r>
            <a:r>
              <a:rPr lang="en-US" altLang="zh-TW" sz="3200" dirty="0"/>
              <a:t> is a basic library required for scientific operations using Python, including array operations that we will use later.</a:t>
            </a:r>
          </a:p>
          <a:p>
            <a:r>
              <a:rPr lang="en-US" altLang="zh-TW" sz="3200" dirty="0"/>
              <a:t>You can invoke the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functions with </a:t>
            </a:r>
            <a:r>
              <a:rPr lang="en-US" altLang="zh-TW" sz="3200" b="1" dirty="0">
                <a:solidFill>
                  <a:schemeClr val="accent1"/>
                </a:solidFill>
              </a:rPr>
              <a:t>np</a:t>
            </a:r>
            <a:r>
              <a:rPr lang="en-US" altLang="zh-TW" sz="3200" dirty="0"/>
              <a:t>. </a:t>
            </a:r>
          </a:p>
          <a:p>
            <a:r>
              <a:rPr lang="en-US" altLang="zh-TW" sz="3200" dirty="0"/>
              <a:t>Load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with </a:t>
            </a:r>
            <a:r>
              <a:rPr lang="en-US" altLang="zh-TW" sz="3200" b="1" dirty="0">
                <a:solidFill>
                  <a:schemeClr val="accent1"/>
                </a:solidFill>
              </a:rPr>
              <a:t>import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numpy</a:t>
            </a:r>
            <a:r>
              <a:rPr lang="en-US" altLang="zh-TW" sz="3200" b="1" dirty="0">
                <a:solidFill>
                  <a:schemeClr val="accent1"/>
                </a:solidFill>
              </a:rPr>
              <a:t> as np</a:t>
            </a:r>
            <a:r>
              <a:rPr lang="en-US" altLang="zh-TW" sz="3200" dirty="0"/>
              <a:t>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C257CC-1314-4BA5-ABA8-22212175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6" name="圖片 5" descr="一張含有 文字, 橙色 的圖片&#10;&#10;自動產生的描述">
            <a:extLst>
              <a:ext uri="{FF2B5EF4-FFF2-40B4-BE49-F238E27FC236}">
                <a16:creationId xmlns:a16="http://schemas.microsoft.com/office/drawing/2014/main" id="{1A39E869-29A3-FD5B-16D3-765E8CE5FC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/>
          <a:stretch/>
        </p:blipFill>
        <p:spPr>
          <a:xfrm>
            <a:off x="988260" y="4162816"/>
            <a:ext cx="9167729" cy="16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05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56AF5-B249-4852-9866-B5AFDED0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Matplotlib &amp; Seaborn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8FA84A-56AF-4F58-8419-39A55CA0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matplotlib</a:t>
            </a:r>
            <a:r>
              <a:rPr lang="en-US" altLang="zh-TW" sz="3200" dirty="0"/>
              <a:t> is a classic library for visualizing data with Python and is available for Python development environments such as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</a:t>
            </a:r>
          </a:p>
          <a:p>
            <a:r>
              <a:rPr lang="en-US" altLang="zh-TW" sz="3200" b="1" dirty="0">
                <a:solidFill>
                  <a:schemeClr val="accent1"/>
                </a:solidFill>
              </a:rPr>
              <a:t>seaborn</a:t>
            </a:r>
            <a:r>
              <a:rPr lang="en-US" altLang="zh-TW" sz="3200" dirty="0"/>
              <a:t> is a Python library for visualizing data based on matplotlib, which makes visualizing statistical data more beautiful.</a:t>
            </a:r>
          </a:p>
          <a:p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C9B8AB-D50D-409A-A895-5FD0E768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6" name="圖片 5" descr="一張含有 文字, 橙色, 黑暗 的圖片&#10;&#10;自動產生的描述">
            <a:extLst>
              <a:ext uri="{FF2B5EF4-FFF2-40B4-BE49-F238E27FC236}">
                <a16:creationId xmlns:a16="http://schemas.microsoft.com/office/drawing/2014/main" id="{96105CBA-3651-5C43-E204-B45644DC1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97" y="4595379"/>
            <a:ext cx="8462406" cy="12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2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67454-08F6-4DD6-8E31-422C0B55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Plotly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82171-C772-46D3-9C67-770BF8F8A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 err="1">
                <a:solidFill>
                  <a:schemeClr val="accent1"/>
                </a:solidFill>
              </a:rPr>
              <a:t>plotly</a:t>
            </a:r>
            <a:r>
              <a:rPr lang="en-US" altLang="zh-TW" sz="3200" dirty="0"/>
              <a:t> is a library that can draw dynamic charts</a:t>
            </a:r>
            <a:r>
              <a:rPr lang="en-US" altLang="zh-TW" dirty="0"/>
              <a:t>, it can also use preset values to make the chart beautiful.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D174B1-793D-4F83-A65A-187886F2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61DD5FD-C437-A518-3B82-FDE0352CC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8" y="2781300"/>
            <a:ext cx="10471124" cy="26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24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05794-A8DF-4A33-AF84-9493EA3A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Full Library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F985DB-8E04-42AB-9C92-4AAD886AB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6BBD5B-54E0-4127-9D0A-36B8FE15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32C8DE-7825-05C1-E922-321082A2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39" y="1379910"/>
            <a:ext cx="7864522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80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3440F-095D-4EE6-9B90-EE1DBA77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 Weather Data from Website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DB80E-0E89-4933-BFBD-7C34C8EA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sz="3600" dirty="0"/>
              <a:t>We provide you with the following two methods to obtain weather data from the website:</a:t>
            </a:r>
            <a:endParaRPr lang="en-US" altLang="zh-TW" sz="1000" dirty="0"/>
          </a:p>
          <a:p>
            <a:pPr lvl="1">
              <a:lnSpc>
                <a:spcPct val="110000"/>
              </a:lnSpc>
            </a:pPr>
            <a:r>
              <a:rPr lang="en-US" altLang="zh-TW" sz="3300" dirty="0"/>
              <a:t>Click the download button on the website to download the file to your computer, and then upload the file to </a:t>
            </a:r>
            <a:r>
              <a:rPr lang="en-US" altLang="zh-TW" sz="3300" dirty="0" err="1"/>
              <a:t>Jupyter</a:t>
            </a:r>
            <a:r>
              <a:rPr lang="en-US" altLang="zh-TW" sz="3300" dirty="0"/>
              <a:t> notebook.</a:t>
            </a:r>
          </a:p>
          <a:p>
            <a:pPr lvl="1">
              <a:lnSpc>
                <a:spcPct val="110000"/>
              </a:lnSpc>
            </a:pPr>
            <a:r>
              <a:rPr lang="en-US" altLang="zh-TW" sz="3300" dirty="0"/>
              <a:t>Use web crawlers to obtain website information and data. </a:t>
            </a:r>
          </a:p>
          <a:p>
            <a:pPr marL="900000" lvl="1">
              <a:lnSpc>
                <a:spcPct val="110000"/>
              </a:lnSpc>
            </a:pPr>
            <a:r>
              <a:rPr lang="en-US" altLang="zh-TW" sz="3300" dirty="0"/>
              <a:t>URL link: </a:t>
            </a:r>
          </a:p>
          <a:p>
            <a:pPr marL="898525" lvl="1" indent="0" latinLnBrk="1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TW" sz="3300" dirty="0">
                <a:hlinkClick r:id="rId3"/>
              </a:rPr>
              <a:t>http://e-service.cwb.gov.tw/HistoryDataQuery/MonthDataController.do?command=viewMain&amp;station=C0AC70&amp;stname=%25E4%25BF%25A1%25E7%25BE%25A9&amp;datepicker=2022-06&amp;altitude=71m</a:t>
            </a:r>
            <a:endParaRPr lang="en-US" altLang="zh-TW" sz="3300" dirty="0"/>
          </a:p>
          <a:p>
            <a:pPr marL="898525" lvl="1" indent="0" latinLnBrk="1">
              <a:lnSpc>
                <a:spcPct val="110000"/>
              </a:lnSpc>
              <a:spcBef>
                <a:spcPts val="0"/>
              </a:spcBef>
              <a:buNone/>
            </a:pPr>
            <a:endParaRPr lang="en-US" altLang="zh-TW" sz="33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1F64A-B48E-4074-BF77-0B8696F1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188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44DB6-CEF3-4C2B-A57F-FA1F234A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Web Crawlers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15CBF6-814E-4945-8778-9359DD629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Print out the website information in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to determine what data we need.</a:t>
            </a:r>
            <a:endParaRPr lang="zh-TW" altLang="en-US" sz="3200" dirty="0"/>
          </a:p>
          <a:p>
            <a:pPr>
              <a:lnSpc>
                <a:spcPct val="100000"/>
              </a:lnSpc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302A12-C85E-48AD-838F-E66D0858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F005082-46DF-7C5E-516E-CE1732F5C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1" y="2648239"/>
            <a:ext cx="10387518" cy="2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90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A0D86-3024-424B-990E-AE8438E5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Find Table 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CB7F2-0BAF-4F18-9E25-21AFF525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319164" cy="47139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We can show the details of the webpage in </a:t>
            </a:r>
            <a:r>
              <a:rPr lang="en-US" altLang="zh-TW" sz="3200" dirty="0" err="1">
                <a:cs typeface="Arial" panose="020B0604020202020204" pitchFamily="34" charset="0"/>
              </a:rPr>
              <a:t>Jupyter</a:t>
            </a:r>
            <a:r>
              <a:rPr lang="en-US" altLang="zh-TW" sz="3200" dirty="0">
                <a:cs typeface="Arial" panose="020B0604020202020204" pitchFamily="34" charset="0"/>
              </a:rPr>
              <a:t> Notebook.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cs typeface="Arial" panose="020B0604020202020204" pitchFamily="34" charset="0"/>
              </a:rPr>
              <a:t>The weather data (temperature) we look for is in &lt;table&gt; and the table id is “</a:t>
            </a:r>
            <a:r>
              <a:rPr lang="en-US" altLang="zh-TW" sz="3200" b="1" dirty="0" err="1">
                <a:solidFill>
                  <a:schemeClr val="accent1"/>
                </a:solidFill>
                <a:cs typeface="Arial" panose="020B0604020202020204" pitchFamily="34" charset="0"/>
              </a:rPr>
              <a:t>MyTable</a:t>
            </a:r>
            <a:r>
              <a:rPr lang="en-US" altLang="zh-TW" sz="3200" dirty="0">
                <a:cs typeface="Arial" panose="020B0604020202020204" pitchFamily="34" charset="0"/>
              </a:rPr>
              <a:t>”.</a:t>
            </a:r>
            <a:endParaRPr lang="zh-TW" altLang="en-US" sz="32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TW" sz="3200" dirty="0"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620EC2-E9E6-4E97-9FDC-6D91C883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FFE712F-5D7C-63F5-7E7E-DA4AE8CA9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6"/>
          <a:stretch/>
        </p:blipFill>
        <p:spPr>
          <a:xfrm>
            <a:off x="2277421" y="3126894"/>
            <a:ext cx="7637158" cy="29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20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7DFF8-5E41-4288-B888-FA5B5D23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&lt;table&gt;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6C5B3B-3688-434D-AE4A-1BFF0B4E2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5983085" cy="471392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&lt;table&gt; wrap the structure and content of the entire table. 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&lt;tr&gt; (table row) define how many rows the table has. </a:t>
            </a:r>
            <a:br>
              <a:rPr lang="en-US" altLang="zh-TW" sz="3200" dirty="0"/>
            </a:br>
            <a:r>
              <a:rPr lang="en-US" altLang="zh-TW" sz="3200" dirty="0"/>
              <a:t>&lt;tr&gt; contains &lt;td&gt; (table data) and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 (table header).</a:t>
            </a:r>
          </a:p>
          <a:p>
            <a:pPr>
              <a:lnSpc>
                <a:spcPct val="100000"/>
              </a:lnSpc>
            </a:pPr>
            <a:r>
              <a:rPr lang="en-US" altLang="zh-TW" sz="3200" dirty="0"/>
              <a:t>&lt;td&gt; defines how many columns the table has and </a:t>
            </a:r>
            <a:r>
              <a:rPr lang="en-US" altLang="zh-TW" sz="3200" b="0" i="0" dirty="0">
                <a:effectLst/>
              </a:rPr>
              <a:t>&lt;</a:t>
            </a:r>
            <a:r>
              <a:rPr lang="en-US" altLang="zh-TW" sz="3200" b="0" i="0" dirty="0" err="1">
                <a:effectLst/>
              </a:rPr>
              <a:t>th</a:t>
            </a:r>
            <a:r>
              <a:rPr lang="en-US" altLang="zh-TW" sz="3200" b="0" i="0" dirty="0">
                <a:effectLst/>
              </a:rPr>
              <a:t>&gt; defines a header cell in an HTML table.</a:t>
            </a:r>
            <a:endParaRPr lang="en-US" altLang="zh-TW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358D64-FD1C-428C-9954-0D88118B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CEE81C0-DA5A-A2FE-8058-50E43E852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563" y="1308331"/>
            <a:ext cx="4493703" cy="47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67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32AD8-5707-40A2-97A3-DE0FECD8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Find the D</a:t>
            </a:r>
            <a:r>
              <a:rPr lang="en-US" altLang="zh-TW" sz="4000" dirty="0"/>
              <a:t>ata </a:t>
            </a:r>
            <a:r>
              <a:rPr lang="en-US" altLang="zh-TW" dirty="0"/>
              <a:t>W</a:t>
            </a:r>
            <a:r>
              <a:rPr lang="en-US" altLang="zh-TW" sz="4000" dirty="0"/>
              <a:t>e </a:t>
            </a:r>
            <a:r>
              <a:rPr lang="en-US" altLang="zh-TW" dirty="0"/>
              <a:t>N</a:t>
            </a:r>
            <a:r>
              <a:rPr lang="en-US" altLang="zh-TW" sz="4000" dirty="0"/>
              <a:t>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2D35B8-B487-4E7D-880E-FA125CC92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Find the weather data we need, and we can recognize that they are all wrapped in &lt;tr&gt;, &lt;</a:t>
            </a:r>
            <a:r>
              <a:rPr lang="en-US" altLang="zh-TW" sz="3200" dirty="0" err="1"/>
              <a:t>th</a:t>
            </a:r>
            <a:r>
              <a:rPr lang="en-US" altLang="zh-TW" sz="3200" dirty="0"/>
              <a:t>&gt;, and &lt;td&gt;.</a:t>
            </a:r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1916AF-D633-42A4-BF31-94E56A1B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5D9224-AE04-40BC-58D0-83028190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63" y="2588497"/>
            <a:ext cx="5314873" cy="37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D8251-D441-4931-A0C0-39E423B7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Web Crawlers Detail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716B8A-4E52-434C-96A0-5FDB9DCCF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A95ABB-EEB7-4C22-BF88-25F0A64D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779938D-3669-A622-78B3-2373542B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750" y="1366937"/>
            <a:ext cx="6656500" cy="51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3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EDA4C-EFFC-431F-9E62-ED78EF8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Visualization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995DD3-CAE1-48F9-8445-A21B7A74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D6AB26-E6DF-DDF5-60AF-EB91A25C7EEE}"/>
              </a:ext>
            </a:extLst>
          </p:cNvPr>
          <p:cNvSpPr/>
          <p:nvPr/>
        </p:nvSpPr>
        <p:spPr>
          <a:xfrm>
            <a:off x="1526600" y="4441754"/>
            <a:ext cx="252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Georgia" panose="02040502050405020303" pitchFamily="18" charset="0"/>
              </a:rPr>
              <a:t>Overview</a:t>
            </a:r>
            <a:endParaRPr lang="zh-TW" altLang="en-US" sz="3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5A58AF-C1C1-E6AD-F0C5-57C4574CCE27}"/>
              </a:ext>
            </a:extLst>
          </p:cNvPr>
          <p:cNvSpPr/>
          <p:nvPr/>
        </p:nvSpPr>
        <p:spPr>
          <a:xfrm>
            <a:off x="4841733" y="4441754"/>
            <a:ext cx="252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Georgia" panose="02040502050405020303" pitchFamily="18" charset="0"/>
              </a:rPr>
              <a:t>Discover</a:t>
            </a:r>
            <a:endParaRPr lang="zh-TW" altLang="en-US" sz="3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22CA8F-5672-31BE-DD42-F9F3A386D793}"/>
              </a:ext>
            </a:extLst>
          </p:cNvPr>
          <p:cNvSpPr/>
          <p:nvPr/>
        </p:nvSpPr>
        <p:spPr>
          <a:xfrm>
            <a:off x="8156866" y="4441754"/>
            <a:ext cx="2520000" cy="14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tx1"/>
                </a:solidFill>
                <a:latin typeface="Georgia" panose="02040502050405020303" pitchFamily="18" charset="0"/>
              </a:rPr>
              <a:t>Convey</a:t>
            </a:r>
            <a:endParaRPr lang="zh-TW" altLang="en-US" sz="36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2BF246-726B-EF62-81B8-93A2A3E6619B}"/>
              </a:ext>
            </a:extLst>
          </p:cNvPr>
          <p:cNvSpPr/>
          <p:nvPr/>
        </p:nvSpPr>
        <p:spPr>
          <a:xfrm>
            <a:off x="2856000" y="2009353"/>
            <a:ext cx="6480000" cy="14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>
                <a:solidFill>
                  <a:schemeClr val="tx1"/>
                </a:solidFill>
                <a:latin typeface="Georgia" panose="02040502050405020303" pitchFamily="18" charset="0"/>
              </a:rPr>
              <a:t>Data Visualization</a:t>
            </a:r>
            <a:endParaRPr lang="zh-TW" altLang="en-US" sz="4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F4095D2-4041-EEF6-B55C-6E12CB77BD9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786600" y="3896951"/>
            <a:ext cx="0" cy="544803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168FCFD-22D2-78D0-53DB-5541F318D6EA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096000" y="3449353"/>
            <a:ext cx="5733" cy="99240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38F5AB2-F281-2F96-F7FE-AE90AFC6B4BD}"/>
              </a:ext>
            </a:extLst>
          </p:cNvPr>
          <p:cNvCxnSpPr>
            <a:cxnSpLocks/>
          </p:cNvCxnSpPr>
          <p:nvPr/>
        </p:nvCxnSpPr>
        <p:spPr>
          <a:xfrm>
            <a:off x="2771774" y="3896951"/>
            <a:ext cx="6656997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3986350-0ADB-73A9-659E-44BD8CBBE669}"/>
              </a:ext>
            </a:extLst>
          </p:cNvPr>
          <p:cNvCxnSpPr>
            <a:cxnSpLocks/>
          </p:cNvCxnSpPr>
          <p:nvPr/>
        </p:nvCxnSpPr>
        <p:spPr>
          <a:xfrm flipV="1">
            <a:off x="9416866" y="3883754"/>
            <a:ext cx="0" cy="55800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484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B3799-1B7F-4EC8-ACC7-57C66362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1: Crawl the Data We Need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208121-2833-4453-9E92-AC0C2190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chemeClr val="accent1"/>
                </a:solidFill>
              </a:rPr>
              <a:t>append()</a:t>
            </a:r>
            <a:r>
              <a:rPr lang="en-US" altLang="zh-TW" sz="3200" dirty="0"/>
              <a:t> adds new objects at the end of the list.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writerow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writes all the elements in rows into the CSV file in the corresponding data type.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28A141-A640-4255-9F70-E0D0BC47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A9D2F10-FB2D-5A7F-4E3A-655748855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2" y="3210791"/>
            <a:ext cx="11217187" cy="21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5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E594E5-760B-48AA-980D-F4D5CE1B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10F3E9C-8993-4839-AC0A-322A7BF3FC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We need to delete the excess data to avoid errors.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Go to </a:t>
                </a:r>
                <a:r>
                  <a:rPr lang="en-US" altLang="zh-TW" dirty="0" err="1"/>
                  <a:t>Jupyter’s</a:t>
                </a:r>
                <a:r>
                  <a:rPr lang="en-US" altLang="zh-TW" dirty="0"/>
                  <a:t> home page to find weather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.csv and open it.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10F3E9C-8993-4839-AC0A-322A7BF3FC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550" r="-6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0D428E-791D-4A8A-9255-F068B1C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8FC97C-2547-DF03-D74E-F9CDE4AE28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5" t="50000" r="78083" b="27259"/>
          <a:stretch/>
        </p:blipFill>
        <p:spPr>
          <a:xfrm>
            <a:off x="3125586" y="2617557"/>
            <a:ext cx="5568604" cy="37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5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655DF-B838-45F7-9FCD-EB916DF6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A40AF-0A00-416B-9CBE-07603583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Please delete data in the red box in the figure below.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89BC1C-4DC9-49EF-93E1-E685F28C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FF2086-4855-7DA5-0DEE-48BBE5BFB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3" y="2063990"/>
            <a:ext cx="11643914" cy="33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75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09591-5691-4055-83B1-48C343DC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Crawler Execution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C88A4B-4419-4181-B71C-2F8C73A6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Please press “</a:t>
            </a:r>
            <a:r>
              <a:rPr lang="en-US" altLang="zh-TW" sz="3200" b="1" dirty="0">
                <a:solidFill>
                  <a:schemeClr val="accent1"/>
                </a:solidFill>
              </a:rPr>
              <a:t>Ctrl</a:t>
            </a:r>
            <a:r>
              <a:rPr lang="en-US" altLang="zh-TW" sz="3200" dirty="0"/>
              <a:t>” + “</a:t>
            </a:r>
            <a:r>
              <a:rPr lang="en-US" altLang="zh-TW" sz="3200" b="1" dirty="0">
                <a:solidFill>
                  <a:schemeClr val="accent1"/>
                </a:solidFill>
              </a:rPr>
              <a:t>S</a:t>
            </a:r>
            <a:r>
              <a:rPr lang="en-US" altLang="zh-TW" sz="3200" dirty="0"/>
              <a:t>” to confirm all the data has been written to the CSV file.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A0F278-AC2A-4E7A-A348-7A10A618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4334CF-E703-217D-4EFF-AF4C6402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53" y="2604014"/>
            <a:ext cx="11695894" cy="28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33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18AC9-AAEB-44A7-9985-11E75EDE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Download File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F6694-889A-4662-A4DE-054C3F0E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You can use the URL we provided on the previous page to link to the website and download the data.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C96F4E-DDC6-4970-8A32-898398FB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C95FCF-3B0A-937A-D01A-79250D69E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53" y="2584737"/>
            <a:ext cx="10316094" cy="38414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7C2E625-6CAC-40E1-B68C-FD24ACE4E670}"/>
              </a:ext>
            </a:extLst>
          </p:cNvPr>
          <p:cNvSpPr txBox="1"/>
          <p:nvPr/>
        </p:nvSpPr>
        <p:spPr>
          <a:xfrm>
            <a:off x="0" y="6596390"/>
            <a:ext cx="119348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00" dirty="0">
                <a:solidFill>
                  <a:schemeClr val="bg2">
                    <a:lumMod val="75000"/>
                  </a:schemeClr>
                </a:solidFill>
              </a:rPr>
              <a:t>http://e-service.cwb.gov.tw/HistoryDataQuery/MonthDataController.do?command=viewMain&amp;station=C0AC70&amp;stname=%25E4%25BF%25A1%25E7%25BE%25A9&amp;datepicker=2022-06&amp;altitude=71m</a:t>
            </a:r>
          </a:p>
        </p:txBody>
      </p:sp>
    </p:spTree>
    <p:extLst>
      <p:ext uri="{BB962C8B-B14F-4D97-AF65-F5344CB8AC3E}">
        <p14:creationId xmlns:p14="http://schemas.microsoft.com/office/powerpoint/2010/main" val="3504864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531FD-90D6-4883-8A1E-240FC0C7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 2: Upload File to </a:t>
            </a:r>
            <a:r>
              <a:rPr lang="en-US" altLang="zh-TW" dirty="0" err="1"/>
              <a:t>Jupyter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856A8A-7CA0-482B-BB1A-1D0402B9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Upload the downloaded file to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CF85E4-DAAF-4295-8DD0-2C43C581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6" name="內容版面配置區 7">
            <a:extLst>
              <a:ext uri="{FF2B5EF4-FFF2-40B4-BE49-F238E27FC236}">
                <a16:creationId xmlns:a16="http://schemas.microsoft.com/office/drawing/2014/main" id="{433B654E-2BB3-6919-CCF7-77B9D61A4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/>
          <a:stretch/>
        </p:blipFill>
        <p:spPr>
          <a:xfrm>
            <a:off x="735067" y="2201977"/>
            <a:ext cx="10721866" cy="33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6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3A165-8E34-479D-A4F6-AD1E0BFF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958B76-A531-4297-ADAE-59FF689AA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327234" cy="4713923"/>
              </a:xfrm>
            </p:spPr>
            <p:txBody>
              <a:bodyPr/>
              <a:lstStyle/>
              <a:p>
                <a:r>
                  <a:rPr lang="en-US" altLang="zh-TW" dirty="0"/>
                  <a:t>Read the “</a:t>
                </a:r>
                <a:r>
                  <a:rPr lang="zh-TW" altLang="en-US" dirty="0"/>
                  <a:t>觀測時間</a:t>
                </a:r>
                <a:r>
                  <a:rPr lang="en-US" altLang="zh-TW" dirty="0"/>
                  <a:t>(day)” column from weather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.csv.</a:t>
                </a:r>
              </a:p>
              <a:p>
                <a:r>
                  <a:rPr lang="en-US" altLang="zh-TW" spc="-50" dirty="0"/>
                  <a:t>Specify the </a:t>
                </a:r>
                <a:r>
                  <a:rPr lang="en-US" altLang="zh-TW" b="1" spc="-50" dirty="0" err="1">
                    <a:solidFill>
                      <a:schemeClr val="accent1"/>
                    </a:solidFill>
                  </a:rPr>
                  <a:t>parse_dates</a:t>
                </a:r>
                <a:r>
                  <a:rPr lang="en-US" altLang="zh-TW" spc="-50" dirty="0"/>
                  <a:t> as “</a:t>
                </a:r>
                <a:r>
                  <a:rPr lang="zh-TW" altLang="en-US" spc="-50" dirty="0"/>
                  <a:t>觀測時間</a:t>
                </a:r>
                <a:r>
                  <a:rPr lang="en-US" altLang="zh-TW" spc="-50" dirty="0"/>
                  <a:t>(day)” to ensure that the line chart can be drawn with the timeline data.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958B76-A531-4297-ADAE-59FF689AA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327234" cy="4713923"/>
              </a:xfrm>
              <a:blipFill>
                <a:blip r:embed="rId3"/>
                <a:stretch>
                  <a:fillRect l="-1237" t="-16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9985E8-E099-473E-9253-BA9E7CEF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37CED9-76F5-3087-6DB8-207F20C49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15" y="3214331"/>
            <a:ext cx="11327234" cy="8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57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F5A11-D4B5-4530-8739-4592AA0F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75B6C-07FF-4AFC-B4D1-DC8702B8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D01E91-3DFE-46D5-B997-8995CF89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8E57B20C-8F5B-5BFB-7016-BCD845C46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73" y="1597854"/>
            <a:ext cx="7979254" cy="42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59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F5A11-D4B5-4530-8739-4592AA0F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75B6C-07FF-4AFC-B4D1-DC8702B8E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1600"/>
            <a:ext cx="11211098" cy="4713923"/>
          </a:xfrm>
        </p:spPr>
        <p:txBody>
          <a:bodyPr/>
          <a:lstStyle/>
          <a:p>
            <a:r>
              <a:rPr lang="en-US" altLang="zh-TW" spc="-50" dirty="0"/>
              <a:t>If you have encountered an abnormal display of Data, please go to </a:t>
            </a:r>
            <a:r>
              <a:rPr lang="en-US" altLang="zh-TW" spc="-50" dirty="0" err="1"/>
              <a:t>Jupyter’s</a:t>
            </a:r>
            <a:r>
              <a:rPr lang="en-US" altLang="zh-TW" spc="-50" dirty="0"/>
              <a:t> home page to find weather1.csv and open it.</a:t>
            </a:r>
            <a:endParaRPr lang="zh-TW" altLang="en-US" spc="-5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D01E91-3DFE-46D5-B997-8995CF89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5034DE74-BF22-683F-581D-C9ABC34D1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213" y="2560589"/>
            <a:ext cx="6331574" cy="37668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E04FC5-12B3-C1FC-AF3E-A55221518981}"/>
              </a:ext>
            </a:extLst>
          </p:cNvPr>
          <p:cNvSpPr/>
          <p:nvPr/>
        </p:nvSpPr>
        <p:spPr>
          <a:xfrm>
            <a:off x="4307305" y="4843914"/>
            <a:ext cx="4957011" cy="63767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395C2C-9449-7673-151E-47F623698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85875" cy="12858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A5F6CD-96A0-880A-8F39-5A97EF50CDBF}"/>
              </a:ext>
            </a:extLst>
          </p:cNvPr>
          <p:cNvSpPr txBox="1"/>
          <p:nvPr/>
        </p:nvSpPr>
        <p:spPr>
          <a:xfrm>
            <a:off x="0" y="6550223"/>
            <a:ext cx="9598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5"/>
              </a:rPr>
              <a:t>https://joyous-piper-08d.notion.site/Questions-810fc45abcf94c6b9f08244da11bac24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2724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F5A11-D4B5-4530-8739-4592AA0F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weather1.csv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75B6C-07FF-4AFC-B4D1-DC8702B8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Please delete data in the red box in the figure below.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D01E91-3DFE-46D5-B997-8995CF89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71DD28-D967-F76D-F512-A2B175E40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07" y="1984455"/>
            <a:ext cx="9864585" cy="437189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E04FC5-12B3-C1FC-AF3E-A55221518981}"/>
              </a:ext>
            </a:extLst>
          </p:cNvPr>
          <p:cNvSpPr/>
          <p:nvPr/>
        </p:nvSpPr>
        <p:spPr>
          <a:xfrm>
            <a:off x="1163707" y="5403631"/>
            <a:ext cx="9864584" cy="36190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22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212FE6-BF36-4F64-84FD-8A34B37B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Data Visualization</a:t>
            </a:r>
            <a:endParaRPr lang="zh-TW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8511B01-8B0C-D6E3-00D2-90842DDD87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0016" y="1379538"/>
            <a:ext cx="8051968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F0AA8B-F9DF-4079-A15E-F7C6F7BC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B4D158-1502-83E5-A626-6462617F0E49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Reference: </a:t>
            </a:r>
            <a:r>
              <a:rPr lang="zh-TW" altLang="en-US" sz="1400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http://blog.infographics.tw/2016/02/nightingale-rose-chart/</a:t>
            </a:r>
          </a:p>
        </p:txBody>
      </p:sp>
    </p:spTree>
    <p:extLst>
      <p:ext uri="{BB962C8B-B14F-4D97-AF65-F5344CB8AC3E}">
        <p14:creationId xmlns:p14="http://schemas.microsoft.com/office/powerpoint/2010/main" val="4086002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8D473-ACB2-484E-ADA3-A21AF346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9ADD6-52D3-49F5-AA8B-CCAB35DE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045916" cy="4713923"/>
          </a:xfrm>
        </p:spPr>
        <p:txBody>
          <a:bodyPr/>
          <a:lstStyle/>
          <a:p>
            <a:r>
              <a:rPr lang="en-US" altLang="zh-TW" spc="-90" dirty="0"/>
              <a:t>The data type crawled by the web crawler may be an object, which may cause the problem that the line chart cannot be drawn. </a:t>
            </a:r>
          </a:p>
          <a:p>
            <a:r>
              <a:rPr lang="en-US" altLang="zh-TW" dirty="0"/>
              <a:t>We need to manually force it to </a:t>
            </a:r>
            <a:r>
              <a:rPr lang="en-US" altLang="zh-TW" b="1" dirty="0">
                <a:solidFill>
                  <a:schemeClr val="accent1"/>
                </a:solidFill>
              </a:rPr>
              <a:t>int</a:t>
            </a:r>
            <a:r>
              <a:rPr lang="en-US" altLang="zh-TW" dirty="0"/>
              <a:t> or </a:t>
            </a:r>
            <a:r>
              <a:rPr lang="en-US" altLang="zh-TW" b="1" dirty="0">
                <a:solidFill>
                  <a:schemeClr val="accent1"/>
                </a:solidFill>
              </a:rPr>
              <a:t>float</a:t>
            </a:r>
            <a:r>
              <a:rPr lang="en-US" altLang="zh-TW" dirty="0"/>
              <a:t> data type.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98E4E4-68B3-46D5-BEC4-20D87DB1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E1CF194-D9C5-F2DB-13CC-C96B9333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3" y="3670175"/>
            <a:ext cx="10872983" cy="17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63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A16603-C64B-4D8D-A108-EA633DA7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Type Conversion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369E8B-C3F0-4E7E-8369-9D52CB62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3DC4F5-AE1A-466D-AF12-411533D6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1A8D51-C8AC-19C2-1AC9-E5BDEA22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928" y="1371600"/>
            <a:ext cx="9230144" cy="513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90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4A58F-C992-475A-86B1-44B7A7F3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75CFE6-2C3D-4B35-BCB1-B17F92235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200" dirty="0"/>
                  <a:t>Line charts can be drawn with </a:t>
                </a:r>
                <a:r>
                  <a:rPr lang="en-US" altLang="zh-TW" sz="3200" b="1" dirty="0" err="1">
                    <a:solidFill>
                      <a:schemeClr val="accent1"/>
                    </a:solidFill>
                  </a:rPr>
                  <a:t>sns.lineplot</a:t>
                </a:r>
                <a:r>
                  <a:rPr lang="en-US" altLang="zh-TW" sz="3200" b="1" dirty="0">
                    <a:solidFill>
                      <a:schemeClr val="accent1"/>
                    </a:solidFill>
                  </a:rPr>
                  <a:t>()</a:t>
                </a:r>
                <a:r>
                  <a:rPr lang="en-US" altLang="zh-TW" sz="3200" dirty="0"/>
                  <a:t>.</a:t>
                </a:r>
              </a:p>
              <a:p>
                <a:r>
                  <a:rPr lang="en-US" altLang="zh-TW" dirty="0"/>
                  <a:t>We will s</a:t>
                </a:r>
                <a:r>
                  <a:rPr lang="en-US" altLang="zh-TW" sz="3200" dirty="0"/>
                  <a:t>pecify the horizontal axis as the parameter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3200" dirty="0"/>
                  <a:t>, and the vertical axis as the parameter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3200" dirty="0"/>
                  <a:t>.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75CFE6-2C3D-4B35-BCB1-B17F92235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9D9BE8-2000-43B7-84B8-81FD999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0341B17-91E8-1E7C-A0B1-A2F9E1AF5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" y="3267075"/>
            <a:ext cx="10811457" cy="16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82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DD4A0-78B4-47ED-8E28-6AD27493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B4314-89C7-4034-AEAD-B4A1D903D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Temperature line chart.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98C4ED-C39D-4931-89CE-CC4194C6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F03B1F6-0D13-FA2D-7B6D-FC2C1A3A6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25" y="2065682"/>
            <a:ext cx="6427290" cy="38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03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5CC2D-67C6-4B58-83B9-932BCAAC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Chinese Display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D3F898-2C90-42A7-AEAD-F34E5F6D9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have encountered an abnormal display of Chinese, please go to the URL provided by us, and follow the instructions of the website to solve the abnormal display.</a:t>
            </a:r>
            <a:endParaRPr lang="en-US" altLang="zh-TW" sz="900" dirty="0"/>
          </a:p>
          <a:p>
            <a:r>
              <a:rPr lang="en-US" altLang="zh-TW" sz="2800" dirty="0"/>
              <a:t>URL link: </a:t>
            </a:r>
            <a:r>
              <a:rPr lang="en-US" altLang="zh-TW" sz="3200" dirty="0">
                <a:hlinkClick r:id="rId3"/>
              </a:rPr>
              <a:t>https://www.getit01.com/p20190120250957403/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26C0B0-2643-427F-BDD1-9BC2CB70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E93DBE1-F465-F53A-6292-CFCB94B38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41" y="3514672"/>
            <a:ext cx="5233317" cy="284167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9338342-9F81-ABE5-06CE-0336A2E86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0"/>
            <a:ext cx="1285875" cy="128587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9034252-916B-0D3A-D309-8BCCB2391A56}"/>
              </a:ext>
            </a:extLst>
          </p:cNvPr>
          <p:cNvSpPr txBox="1"/>
          <p:nvPr/>
        </p:nvSpPr>
        <p:spPr>
          <a:xfrm>
            <a:off x="0" y="6550223"/>
            <a:ext cx="9598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6"/>
              </a:rPr>
              <a:t>https://joyous-piper-08d.notion.site/Questions-810fc45abcf94c6b9f08244da11bac24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0891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6EEA8-0FB3-468D-B146-D9073533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2B1C50B-DF9D-4581-961A-BAF2548F0F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319164" cy="4713923"/>
              </a:xfrm>
            </p:spPr>
            <p:txBody>
              <a:bodyPr/>
              <a:lstStyle/>
              <a:p>
                <a:r>
                  <a:rPr lang="en-US" altLang="zh-TW" dirty="0"/>
                  <a:t>Create a data frame with “</a:t>
                </a:r>
                <a:r>
                  <a:rPr lang="zh-TW" altLang="en-US" dirty="0"/>
                  <a:t>觀測時間</a:t>
                </a:r>
                <a:r>
                  <a:rPr lang="en-US" altLang="zh-TW" dirty="0"/>
                  <a:t>(day)” as the first column.</a:t>
                </a:r>
              </a:p>
              <a:p>
                <a:r>
                  <a:rPr lang="en-US" altLang="zh-TW" dirty="0"/>
                  <a:t>Use the </a:t>
                </a:r>
                <a:r>
                  <a:rPr lang="en-US" altLang="zh-TW" b="1" dirty="0" err="1">
                    <a:solidFill>
                      <a:schemeClr val="accent1"/>
                    </a:solidFill>
                  </a:rPr>
                  <a:t>read_csv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()</a:t>
                </a:r>
                <a:r>
                  <a:rPr lang="en-US" altLang="zh-TW" dirty="0"/>
                  <a:t> function to load the CSV file and specify the </a:t>
                </a:r>
                <a:r>
                  <a:rPr lang="en-US" altLang="zh-TW" b="1" dirty="0" err="1">
                    <a:solidFill>
                      <a:schemeClr val="accent1"/>
                    </a:solidFill>
                  </a:rPr>
                  <a:t>index_col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as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/>
                  <a:t> to create a data frame with the “</a:t>
                </a:r>
                <a:r>
                  <a:rPr lang="zh-TW" altLang="en-US" dirty="0"/>
                  <a:t>觀測時間</a:t>
                </a:r>
                <a:r>
                  <a:rPr lang="en-US" altLang="zh-TW" dirty="0"/>
                  <a:t>(day)” column of the 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date</a:t>
                </a:r>
                <a:r>
                  <a:rPr lang="en-US" altLang="zh-TW" dirty="0"/>
                  <a:t> data type as the index.</a:t>
                </a:r>
              </a:p>
              <a:p>
                <a:r>
                  <a:rPr lang="en-US" altLang="zh-TW" spc="-50" dirty="0"/>
                  <a:t>Load “</a:t>
                </a:r>
                <a:r>
                  <a:rPr lang="zh-TW" altLang="en-US" spc="-50" dirty="0"/>
                  <a:t>氣溫</a:t>
                </a:r>
                <a:r>
                  <a:rPr lang="en-US" altLang="zh-TW" spc="-50" dirty="0"/>
                  <a:t>”, “</a:t>
                </a:r>
                <a:r>
                  <a:rPr lang="zh-TW" altLang="en-US" spc="-50" dirty="0"/>
                  <a:t>最高氣溫</a:t>
                </a:r>
                <a:r>
                  <a:rPr lang="en-US" altLang="zh-TW" spc="-50" dirty="0"/>
                  <a:t>”, “</a:t>
                </a:r>
                <a:r>
                  <a:rPr lang="zh-TW" altLang="en-US" spc="-50" dirty="0"/>
                  <a:t>最低氣溫</a:t>
                </a:r>
                <a:r>
                  <a:rPr lang="en-US" altLang="zh-TW" spc="-50" dirty="0"/>
                  <a:t>” in the index and print out.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2B1C50B-DF9D-4581-961A-BAF2548F0F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319164" cy="4713923"/>
              </a:xfrm>
              <a:blipFill>
                <a:blip r:embed="rId3"/>
                <a:stretch>
                  <a:fillRect l="-1239" t="-1680" r="-17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37DE73-E672-4DC8-B67D-091B1A05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6" name="內容版面配置區 12">
            <a:extLst>
              <a:ext uri="{FF2B5EF4-FFF2-40B4-BE49-F238E27FC236}">
                <a16:creationId xmlns:a16="http://schemas.microsoft.com/office/drawing/2014/main" id="{1F2CAD23-D8DF-378A-EEE6-867F93A89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7" y="4267048"/>
            <a:ext cx="11243122" cy="153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38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4DF3F-87D3-4235-A182-7124571B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D47E02-B18F-4004-A621-0D52B774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cs typeface="Arial" panose="020B0604020202020204" pitchFamily="34" charset="0"/>
              </a:rPr>
              <a:t>Data frame output: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C8438A-B36F-444C-A5D4-4973C0FD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1E4F72-2B39-C9F1-AB77-9741137A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76" y="2050180"/>
            <a:ext cx="5975164" cy="37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18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CBDA5-2CAD-420B-9530-6D6E8E61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7F7F24-E655-4C07-A51D-D78FCC047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cs typeface="Arial" panose="020B0604020202020204" pitchFamily="34" charset="0"/>
              </a:rPr>
              <a:t>Draw the legend with </a:t>
            </a:r>
            <a:r>
              <a:rPr lang="en-US" altLang="zh-TW" b="1" dirty="0">
                <a:solidFill>
                  <a:schemeClr val="accent1"/>
                </a:solidFill>
                <a:cs typeface="Arial" panose="020B0604020202020204" pitchFamily="34" charset="0"/>
              </a:rPr>
              <a:t>legend()</a:t>
            </a:r>
            <a:r>
              <a:rPr lang="en-US" altLang="zh-TW" b="1" dirty="0">
                <a:cs typeface="Arial" panose="020B0604020202020204" pitchFamily="34" charset="0"/>
              </a:rPr>
              <a:t>.</a:t>
            </a:r>
          </a:p>
          <a:p>
            <a:r>
              <a:rPr lang="en-US" altLang="zh-TW" dirty="0">
                <a:cs typeface="Arial" panose="020B0604020202020204" pitchFamily="34" charset="0"/>
              </a:rPr>
              <a:t>Set </a:t>
            </a:r>
            <a:r>
              <a:rPr lang="en-US" altLang="zh-TW" b="1" dirty="0">
                <a:solidFill>
                  <a:schemeClr val="accent1"/>
                </a:solidFill>
                <a:cs typeface="Arial" panose="020B0604020202020204" pitchFamily="34" charset="0"/>
              </a:rPr>
              <a:t>loc</a:t>
            </a:r>
            <a:r>
              <a:rPr lang="en-US" altLang="zh-TW" dirty="0">
                <a:cs typeface="Arial" panose="020B0604020202020204" pitchFamily="34" charset="0"/>
              </a:rPr>
              <a:t> to change the position of the legend shown.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B76D9C-9753-4259-B8FA-C29C8F4B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F0704F-FECE-69F9-9A3F-ADE4C1D70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9" y="2707190"/>
            <a:ext cx="9737596" cy="31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37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0C019E-3445-4E6C-B8F7-2388129D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Multiple Line Charts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4BD517-C635-4F65-AE76-32E5DB15C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cs typeface="Arial" panose="020B0604020202020204" pitchFamily="34" charset="0"/>
              </a:rPr>
              <a:t>There are three different types of line charts.</a:t>
            </a:r>
            <a:endParaRPr lang="zh-TW" altLang="en-US" sz="3200" dirty="0"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780A25-DE24-40A7-AA9A-475048DB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83EC21-FBB0-783A-C521-08A8BF05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15" y="2005012"/>
            <a:ext cx="66626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43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25650-BDC2-461A-A80B-45E0C5AC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 Line Charts to Same Type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19BC1AF-BFA4-4789-B7CB-5447371E34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211098" cy="4713923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altLang="zh-TW" dirty="0"/>
                  <a:t>Put the data to be adjusted in the same column and adjust them (“</a:t>
                </a:r>
                <a:r>
                  <a:rPr lang="zh-TW" altLang="en-US" dirty="0"/>
                  <a:t>氣溫種類</a:t>
                </a:r>
                <a:r>
                  <a:rPr lang="en-US" altLang="zh-TW" dirty="0"/>
                  <a:t>”).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zh-TW" b="1" i="0" dirty="0" err="1">
                    <a:solidFill>
                      <a:schemeClr val="accent1"/>
                    </a:solidFill>
                    <a:effectLst/>
                  </a:rPr>
                  <a:t>rename_axis</a:t>
                </a:r>
                <a:r>
                  <a:rPr lang="en-US" altLang="zh-TW" b="1" i="0" dirty="0">
                    <a:solidFill>
                      <a:schemeClr val="accent1"/>
                    </a:solidFill>
                    <a:effectLst/>
                  </a:rPr>
                  <a:t>() </a:t>
                </a:r>
                <a:r>
                  <a:rPr lang="en-US" altLang="zh-TW" i="0" dirty="0">
                    <a:effectLst/>
                  </a:rPr>
                  <a:t>is to rename the axis of the index or columns in a data frame.</a:t>
                </a:r>
                <a:r>
                  <a:rPr lang="en-US" altLang="zh-TW" b="0" i="0" dirty="0">
                    <a:solidFill>
                      <a:srgbClr val="273239"/>
                    </a:solidFill>
                    <a:effectLst/>
                    <a:latin typeface="urw-din"/>
                  </a:rPr>
                  <a:t>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zh-TW" b="1" dirty="0" err="1">
                    <a:solidFill>
                      <a:schemeClr val="accent1"/>
                    </a:solidFill>
                  </a:rPr>
                  <a:t>reset_index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()</a:t>
                </a:r>
                <a:r>
                  <a:rPr lang="en-US" altLang="zh-TW" dirty="0"/>
                  <a:t> </a:t>
                </a:r>
                <a:r>
                  <a:rPr lang="en-US" altLang="zh-TW" b="0" i="0" dirty="0">
                    <a:solidFill>
                      <a:srgbClr val="202124"/>
                    </a:solidFill>
                    <a:effectLst/>
                  </a:rPr>
                  <a:t>is to reset the index of a data </a:t>
                </a:r>
                <a:r>
                  <a:rPr lang="en-US" altLang="zh-TW" dirty="0">
                    <a:solidFill>
                      <a:srgbClr val="202124"/>
                    </a:solidFill>
                  </a:rPr>
                  <a:t>f</a:t>
                </a:r>
                <a:r>
                  <a:rPr lang="en-US" altLang="zh-TW" b="0" i="0" dirty="0">
                    <a:solidFill>
                      <a:srgbClr val="202124"/>
                    </a:solidFill>
                    <a:effectLst/>
                  </a:rPr>
                  <a:t>rame.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zh-TW" dirty="0"/>
                  <a:t>Use the 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rename()</a:t>
                </a:r>
                <a:r>
                  <a:rPr lang="en-US" altLang="zh-TW" dirty="0"/>
                  <a:t> function to change the column name to “</a:t>
                </a:r>
                <a:r>
                  <a:rPr lang="zh-TW" altLang="en-US" dirty="0"/>
                  <a:t>溫度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dirty="0"/>
                  <a:t>)”.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19BC1AF-BFA4-4789-B7CB-5447371E3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211098" cy="4713923"/>
              </a:xfrm>
              <a:blipFill>
                <a:blip r:embed="rId3"/>
                <a:stretch>
                  <a:fillRect l="-1250" t="-2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A80935-8A54-49B1-BE92-CA3561B0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25ADD76E-6C66-4333-821F-4FA5F0CCD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58" y="4891229"/>
            <a:ext cx="8263283" cy="14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6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0E721-ABFC-4A19-96FB-AABFF6A0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Jupyter</a:t>
            </a:r>
            <a:r>
              <a:rPr lang="en-US" altLang="zh-TW" dirty="0"/>
              <a:t> Notebook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C9ABE6-1E15-4661-976B-1186367D7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396750" cy="4713923"/>
          </a:xfrm>
        </p:spPr>
        <p:txBody>
          <a:bodyPr/>
          <a:lstStyle/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is an open-source integrated development environment built on a website.</a:t>
            </a:r>
          </a:p>
          <a:p>
            <a:r>
              <a:rPr lang="en-US" altLang="zh-TW" sz="3200" dirty="0"/>
              <a:t>The data scientists can write programs, </a:t>
            </a:r>
            <a:r>
              <a:rPr lang="en-US" altLang="zh-TW" sz="3200" spc="-70" dirty="0"/>
              <a:t>display programs</a:t>
            </a:r>
            <a:r>
              <a:rPr lang="en-US" altLang="zh-TW" sz="3200" dirty="0"/>
              <a:t>, and </a:t>
            </a:r>
            <a:r>
              <a:rPr lang="en-US" altLang="zh-TW" sz="3200" spc="-70" dirty="0"/>
              <a:t>visualize the output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 err="1"/>
              <a:t>Jupyter</a:t>
            </a:r>
            <a:r>
              <a:rPr lang="en-US" altLang="zh-TW" sz="3200" dirty="0"/>
              <a:t> Notebook displays the execution results below the code.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8147E3-0413-4F6E-9109-BA319BD8C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Picture 4" descr="Jupyter Notebook server端安裝教學| JunYou&amp;#39;s Blog">
            <a:extLst>
              <a:ext uri="{FF2B5EF4-FFF2-40B4-BE49-F238E27FC236}">
                <a16:creationId xmlns:a16="http://schemas.microsoft.com/office/drawing/2014/main" id="{BF677883-1183-95EA-BE7A-345A18E91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08" y="4105029"/>
            <a:ext cx="4898381" cy="243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669E2DB-4E8A-83E4-35C7-CA133066CDD6}"/>
              </a:ext>
            </a:extLst>
          </p:cNvPr>
          <p:cNvSpPr txBox="1"/>
          <p:nvPr/>
        </p:nvSpPr>
        <p:spPr>
          <a:xfrm>
            <a:off x="0" y="6567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Reference: https://zh.wikipedia.org/zh-hk/Jupyter</a:t>
            </a:r>
            <a:endParaRPr lang="zh-TW" altLang="en-US" sz="1400" dirty="0">
              <a:solidFill>
                <a:schemeClr val="bg2">
                  <a:lumMod val="7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16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C1BBC-F4DC-4D0B-80CD-5D0D070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Set Line Charts to Same Type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F8318C-FBAF-4B8F-9C40-C07E91966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Combine “</a:t>
            </a:r>
            <a:r>
              <a:rPr lang="zh-TW" altLang="en-US" dirty="0"/>
              <a:t>氣溫</a:t>
            </a:r>
            <a:r>
              <a:rPr lang="en-US" altLang="zh-TW" dirty="0"/>
              <a:t>”, “</a:t>
            </a:r>
            <a:r>
              <a:rPr lang="zh-TW" altLang="en-US" dirty="0"/>
              <a:t>最高氣溫</a:t>
            </a:r>
            <a:r>
              <a:rPr lang="en-US" altLang="zh-TW" dirty="0"/>
              <a:t>”, and “</a:t>
            </a:r>
            <a:r>
              <a:rPr lang="zh-TW" altLang="en-US" dirty="0"/>
              <a:t>最低氣溫</a:t>
            </a:r>
            <a:r>
              <a:rPr lang="en-US" altLang="zh-TW" dirty="0"/>
              <a:t>” into a single column named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ED3E11-6406-4234-966D-ABD36D65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CE4AAE-DF2D-6954-93B8-2CC4F34A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38" y="2484381"/>
            <a:ext cx="5001323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26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B44030-CAAC-4557-AA6B-F698B0EF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Set Line Charts to Same Type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C5342D-4D3B-4C6A-9529-8A08F9E94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hue</a:t>
            </a:r>
            <a:r>
              <a:rPr lang="en-US" altLang="zh-TW" dirty="0"/>
              <a:t> to specify the column to be drawn. </a:t>
            </a:r>
          </a:p>
          <a:p>
            <a:r>
              <a:rPr lang="en-US" altLang="zh-TW" dirty="0"/>
              <a:t>In this example, we specify “</a:t>
            </a:r>
            <a:r>
              <a:rPr lang="zh-TW" altLang="en-US" dirty="0"/>
              <a:t>氣溫種類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to draw a line chart in different colors.</a:t>
            </a:r>
          </a:p>
          <a:p>
            <a:r>
              <a:rPr lang="en-US" altLang="zh-TW" dirty="0"/>
              <a:t>The types of line charts will be the same, but the color will be different.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4A4AA7-68E9-4BA2-A0D9-7C9F35AE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03DD74-D81D-DDB8-9EF0-8022C86F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1" y="4240890"/>
            <a:ext cx="11301740" cy="14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89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043074-8405-7BC4-D679-A5B6FFA7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Set Line Charts to Same Type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E00F7D-59D3-9A4D-008A-F3FC0FD81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cs typeface="Arial" panose="020B0604020202020204" pitchFamily="34" charset="0"/>
              </a:rPr>
              <a:t>Compared to the previous line chart, the type of lines will be the same.</a:t>
            </a:r>
            <a:endParaRPr lang="zh-TW" altLang="en-US" sz="3200" dirty="0"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6E80C9-4FF4-C6B3-CED3-90DC9441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E2393006-121A-4607-3439-EB252B507CAE}"/>
              </a:ext>
            </a:extLst>
          </p:cNvPr>
          <p:cNvSpPr/>
          <p:nvPr/>
        </p:nvSpPr>
        <p:spPr>
          <a:xfrm>
            <a:off x="5797598" y="3486098"/>
            <a:ext cx="646963" cy="602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內容版面配置區 9">
            <a:extLst>
              <a:ext uri="{FF2B5EF4-FFF2-40B4-BE49-F238E27FC236}">
                <a16:creationId xmlns:a16="http://schemas.microsoft.com/office/drawing/2014/main" id="{95D56062-4E9B-8700-D2ED-CD119CE1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748" y="2448744"/>
            <a:ext cx="4534533" cy="31722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48BD9C3-7A73-A34F-CB5E-A227C887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99" y="2477323"/>
            <a:ext cx="456311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5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E52FD-8742-E8A6-878D-05F9BC14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Highlight One of Line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13956A-CFDE-EADF-EF95-9F36140BF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len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function and the </a:t>
            </a:r>
            <a:r>
              <a:rPr lang="en-US" altLang="zh-TW" b="1" dirty="0">
                <a:solidFill>
                  <a:schemeClr val="accent1"/>
                </a:solidFill>
              </a:rPr>
              <a:t>unique()</a:t>
            </a:r>
            <a:r>
              <a:rPr lang="en-US" altLang="zh-TW" dirty="0"/>
              <a:t> function to calculate the number of categories of “</a:t>
            </a:r>
            <a:r>
              <a:rPr lang="zh-TW" altLang="en-US" dirty="0"/>
              <a:t>氣溫種類</a:t>
            </a:r>
            <a:r>
              <a:rPr lang="en-US" altLang="zh-TW" dirty="0"/>
              <a:t>”.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color_palette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 of the </a:t>
            </a:r>
            <a:r>
              <a:rPr lang="en-US" altLang="zh-TW" b="1" dirty="0" err="1">
                <a:solidFill>
                  <a:schemeClr val="accent1"/>
                </a:solidFill>
              </a:rPr>
              <a:t>sns.lineplot</a:t>
            </a:r>
            <a:r>
              <a:rPr lang="en-US" altLang="zh-TW" dirty="0"/>
              <a:t> to change the color of the palette.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8C0F25-04F9-F6E2-BB3B-B57ED59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73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3AD91D4-1403-467C-41C7-DD2C5DAC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93" y="3626030"/>
            <a:ext cx="7177614" cy="30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83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C30140-9ACF-E17F-8D44-8A309F83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Highlight One of Line Charts (Cont’d)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B5E0C4-DC9E-4940-B9C7-57A8B9D81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18F277-189E-0916-692F-F72F4618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734570-A4FC-889E-DDEB-AAD374218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4"/>
          <a:stretch/>
        </p:blipFill>
        <p:spPr>
          <a:xfrm>
            <a:off x="241621" y="1371600"/>
            <a:ext cx="11179373" cy="49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11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43655-DBFE-4EEF-301F-A414C5F7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Highlight One of Line Charts (Cont’d)</a:t>
            </a:r>
            <a:endParaRPr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58DB2B9-400C-3413-1366-6BF528F55A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3200" dirty="0">
                    <a:cs typeface="Arial" panose="020B0604020202020204" pitchFamily="34" charset="0"/>
                  </a:rPr>
                  <a:t>“</a:t>
                </a:r>
                <a:r>
                  <a:rPr lang="zh-TW" altLang="en-US" sz="3200" dirty="0">
                    <a:cs typeface="Arial" panose="020B0604020202020204" pitchFamily="34" charset="0"/>
                  </a:rPr>
                  <a:t>氣溫</a:t>
                </a:r>
                <a:r>
                  <a:rPr lang="en-US" altLang="zh-TW" sz="3200" dirty="0">
                    <a:ea typeface="Microsoft JhengHei Light" panose="020B0304030504040204" pitchFamily="34" charset="-12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sz="3200" dirty="0">
                    <a:ea typeface="Microsoft JhengHei Light" panose="020B0304030504040204" pitchFamily="34" charset="-120"/>
                    <a:cs typeface="Arial" panose="020B0604020202020204" pitchFamily="34" charset="0"/>
                  </a:rPr>
                  <a:t>)”</a:t>
                </a:r>
                <a:r>
                  <a:rPr lang="en-US" altLang="zh-TW" sz="3200" dirty="0">
                    <a:cs typeface="Arial" panose="020B0604020202020204" pitchFamily="34" charset="0"/>
                  </a:rPr>
                  <a:t> is highlighted in red.</a:t>
                </a:r>
                <a:endParaRPr lang="zh-TW" altLang="en-US" sz="3200" dirty="0">
                  <a:cs typeface="Arial" panose="020B0604020202020204" pitchFamily="34" charset="0"/>
                </a:endParaRPr>
              </a:p>
              <a:p>
                <a:endParaRPr lang="zh-TW" altLang="en-US" dirty="0">
                  <a:cs typeface="Arial" panose="020B0604020202020204" pitchFamily="34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58DB2B9-400C-3413-1366-6BF528F55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6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61AA0C-4171-0912-B4BF-EF7F076D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B4130D-9C49-980F-1E80-F30871B04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596" y="2072927"/>
            <a:ext cx="6659294" cy="428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890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F46464-D8E1-C165-25DF-34715282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Use </a:t>
            </a:r>
            <a:r>
              <a:rPr lang="en-US" altLang="zh-TW" sz="4400" dirty="0" err="1"/>
              <a:t>plotly</a:t>
            </a:r>
            <a:r>
              <a:rPr lang="en-US" altLang="zh-TW" sz="4400" dirty="0"/>
              <a:t> to Draw a Line Chart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72313B-40FC-B94B-C1ED-FDD864583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cs typeface="Arial" panose="020B0604020202020204" pitchFamily="34" charset="0"/>
              </a:rPr>
              <a:t>If you use </a:t>
            </a:r>
            <a:r>
              <a:rPr lang="en-US" altLang="zh-TW" sz="3200" dirty="0" err="1"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cs typeface="Arial" panose="020B0604020202020204" pitchFamily="34" charset="0"/>
              </a:rPr>
              <a:t> to draw a line chart, the code is simple and the data can be displayed dynamically.</a:t>
            </a:r>
          </a:p>
          <a:p>
            <a:r>
              <a:rPr lang="en-US" altLang="zh-TW" sz="3200" dirty="0">
                <a:cs typeface="Arial" panose="020B0604020202020204" pitchFamily="34" charset="0"/>
              </a:rPr>
              <a:t>For example, when the mouse is moved on the line chart, the value at each point will be displayed.</a:t>
            </a:r>
          </a:p>
          <a:p>
            <a:r>
              <a:rPr lang="en-US" altLang="zh-TW" sz="3200" dirty="0"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cs typeface="Arial" panose="020B0604020202020204" pitchFamily="34" charset="0"/>
              </a:rPr>
              <a:t>line() </a:t>
            </a:r>
            <a:r>
              <a:rPr lang="en-US" altLang="zh-TW" sz="3200" dirty="0">
                <a:cs typeface="Arial" panose="020B0604020202020204" pitchFamily="34" charset="0"/>
              </a:rPr>
              <a:t>function to draw a line chart.</a:t>
            </a:r>
          </a:p>
          <a:p>
            <a:r>
              <a:rPr lang="en-US" altLang="zh-TW" sz="3200" dirty="0">
                <a:cs typeface="Arial" panose="020B0604020202020204" pitchFamily="34" charset="0"/>
              </a:rPr>
              <a:t>Use </a:t>
            </a:r>
            <a:r>
              <a:rPr lang="en-US" altLang="zh-TW" sz="3200" b="1" dirty="0">
                <a:solidFill>
                  <a:schemeClr val="accent1"/>
                </a:solidFill>
                <a:cs typeface="Arial" panose="020B0604020202020204" pitchFamily="34" charset="0"/>
              </a:rPr>
              <a:t>show()</a:t>
            </a:r>
            <a:r>
              <a:rPr lang="en-US" altLang="zh-TW" sz="3200" dirty="0">
                <a:cs typeface="Arial" panose="020B0604020202020204" pitchFamily="34" charset="0"/>
              </a:rPr>
              <a:t> function to display line chart.</a:t>
            </a:r>
            <a:endParaRPr lang="zh-TW" altLang="en-US" sz="3200" dirty="0"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F345A9-0149-6808-1FB9-A6752A31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DB7B277-A870-1F84-3CE3-5773C841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994" y="4773100"/>
            <a:ext cx="9638611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48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14B9A-F5A5-5720-E47C-875AB725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spc="-50" dirty="0"/>
              <a:t>Use </a:t>
            </a:r>
            <a:r>
              <a:rPr lang="en-US" altLang="zh-TW" sz="4400" spc="-50" dirty="0" err="1"/>
              <a:t>plotly</a:t>
            </a:r>
            <a:r>
              <a:rPr lang="en-US" altLang="zh-TW" sz="4400" spc="-50" dirty="0"/>
              <a:t> to Draw a Line Chart (Cont’d)</a:t>
            </a:r>
            <a:endParaRPr lang="zh-TW" altLang="en-US" sz="4400" spc="-5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B0B8AF-C18B-3A21-F852-978F7E598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>
                <a:cs typeface="Arial" panose="020B0604020202020204" pitchFamily="34" charset="0"/>
              </a:rPr>
              <a:t>The line chart drawn by </a:t>
            </a:r>
            <a:r>
              <a:rPr lang="en-US" altLang="zh-TW" sz="3200" dirty="0" err="1">
                <a:cs typeface="Arial" panose="020B0604020202020204" pitchFamily="34" charset="0"/>
              </a:rPr>
              <a:t>plotly</a:t>
            </a:r>
            <a:r>
              <a:rPr lang="en-US" altLang="zh-TW" sz="3200" dirty="0">
                <a:cs typeface="Arial" panose="020B0604020202020204" pitchFamily="34" charset="0"/>
              </a:rPr>
              <a:t>.</a:t>
            </a:r>
            <a:endParaRPr lang="zh-TW" altLang="en-US" sz="3200" dirty="0"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E3CE45-8510-07B2-D9F5-62738ECD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77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B74D30-795B-62DA-CF6B-AEEC926D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89" y="2084950"/>
            <a:ext cx="8501803" cy="41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67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C0A82-38E8-B615-9787-7EE1C2C8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51" y="365125"/>
            <a:ext cx="11319164" cy="1006475"/>
          </a:xfrm>
        </p:spPr>
        <p:txBody>
          <a:bodyPr>
            <a:noAutofit/>
          </a:bodyPr>
          <a:lstStyle/>
          <a:p>
            <a:r>
              <a:rPr lang="en-US" altLang="zh-TW" sz="4400" spc="-50" dirty="0"/>
              <a:t>Use </a:t>
            </a:r>
            <a:r>
              <a:rPr lang="en-US" altLang="zh-TW" sz="4400" spc="-50" dirty="0" err="1"/>
              <a:t>plotly</a:t>
            </a:r>
            <a:r>
              <a:rPr lang="en-US" altLang="zh-TW" sz="4400" spc="-50" dirty="0"/>
              <a:t> to Draw Multiple Line Charts</a:t>
            </a:r>
            <a:endParaRPr lang="zh-TW" altLang="en-US" sz="4400" spc="-5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BADCAB-5C46-B34C-867E-A3C582FC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630974" cy="4713923"/>
          </a:xfrm>
        </p:spPr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plotly</a:t>
            </a:r>
            <a:r>
              <a:rPr lang="en-US" altLang="zh-TW" dirty="0"/>
              <a:t> to draw multiple line charts, you must define each line chart and then gather the line charts in a single chart.</a:t>
            </a:r>
          </a:p>
          <a:p>
            <a:r>
              <a:rPr lang="en-US" altLang="zh-TW" dirty="0"/>
              <a:t>Specify “</a:t>
            </a:r>
            <a:r>
              <a:rPr lang="en-US" altLang="zh-TW" b="1" dirty="0">
                <a:solidFill>
                  <a:schemeClr val="accent1"/>
                </a:solidFill>
              </a:rPr>
              <a:t>lines</a:t>
            </a:r>
            <a:r>
              <a:rPr lang="en-US" altLang="zh-TW" dirty="0"/>
              <a:t>” with the </a:t>
            </a:r>
            <a:r>
              <a:rPr lang="en-US" altLang="zh-TW" b="1" dirty="0">
                <a:solidFill>
                  <a:schemeClr val="accent1"/>
                </a:solidFill>
              </a:rPr>
              <a:t>mode</a:t>
            </a:r>
            <a:r>
              <a:rPr lang="en-US" altLang="zh-TW" dirty="0"/>
              <a:t> of the </a:t>
            </a:r>
            <a:r>
              <a:rPr lang="en-US" altLang="zh-TW" b="1" dirty="0">
                <a:solidFill>
                  <a:schemeClr val="accent1"/>
                </a:solidFill>
              </a:rPr>
              <a:t>Scatter()</a:t>
            </a:r>
            <a:r>
              <a:rPr lang="en-US" altLang="zh-TW" dirty="0"/>
              <a:t> function to create line chart data of different temperatures.</a:t>
            </a:r>
          </a:p>
          <a:p>
            <a:r>
              <a:rPr lang="en-US" altLang="zh-TW" dirty="0"/>
              <a:t>The x-axis is “</a:t>
            </a:r>
            <a:r>
              <a:rPr lang="zh-TW" altLang="en-US" dirty="0"/>
              <a:t>觀測時間</a:t>
            </a:r>
            <a:r>
              <a:rPr lang="en-US" altLang="zh-TW" dirty="0"/>
              <a:t>(day)”, and the y-axis is temperature.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37ABCB-C970-5BFB-E894-6B0B542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C9BA13-82DC-ADF3-D17E-F532E0286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" y="4206817"/>
            <a:ext cx="12050850" cy="13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62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B8A66-FE51-74CE-3E38-E555714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Use </a:t>
            </a:r>
            <a:r>
              <a:rPr lang="en-US" altLang="zh-TW" sz="4800" dirty="0" err="1"/>
              <a:t>plotly</a:t>
            </a:r>
            <a:r>
              <a:rPr lang="en-US" altLang="zh-TW" sz="4800" dirty="0"/>
              <a:t> to Draw Multiple Line Charts (Cont’d)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729941C-CE9D-769B-6E03-54C3ED279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756497"/>
            <a:ext cx="11211098" cy="4337336"/>
          </a:xfrm>
        </p:spPr>
        <p:txBody>
          <a:bodyPr/>
          <a:lstStyle/>
          <a:p>
            <a:r>
              <a:rPr lang="en-US" altLang="zh-TW" dirty="0"/>
              <a:t>To combine multiple line charts into a single chart, the parameter data of Figure() can be specified as a list of </a:t>
            </a:r>
            <a:br>
              <a:rPr lang="en-US" altLang="zh-TW" dirty="0"/>
            </a:br>
            <a:r>
              <a:rPr lang="en-US" altLang="zh-TW" dirty="0"/>
              <a:t>“</a:t>
            </a:r>
            <a:r>
              <a:rPr lang="zh-TW" altLang="en-US" dirty="0"/>
              <a:t>氣溫種類</a:t>
            </a:r>
            <a:r>
              <a:rPr lang="en-US" altLang="zh-TW" dirty="0"/>
              <a:t>” (</a:t>
            </a:r>
            <a:r>
              <a:rPr lang="en-US" altLang="zh-TW" dirty="0" err="1"/>
              <a:t>tmp_ave</a:t>
            </a:r>
            <a:r>
              <a:rPr lang="en-US" altLang="zh-TW" dirty="0"/>
              <a:t>, </a:t>
            </a:r>
            <a:r>
              <a:rPr lang="en-US" altLang="zh-TW" dirty="0" err="1"/>
              <a:t>tmp_high</a:t>
            </a:r>
            <a:r>
              <a:rPr lang="en-US" altLang="zh-TW" dirty="0"/>
              <a:t>, </a:t>
            </a:r>
            <a:r>
              <a:rPr lang="en-US" altLang="zh-TW" dirty="0" err="1"/>
              <a:t>tmp_low</a:t>
            </a:r>
            <a:r>
              <a:rPr lang="en-US" altLang="zh-TW" dirty="0"/>
              <a:t>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50E880-A495-C019-39D7-7705943A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328E478C-A55E-DA50-CA0E-D7D91306D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51" y="3429000"/>
            <a:ext cx="10543897" cy="24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BC1B9-01C3-4FC7-A6F4-152B1B0A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</a:t>
            </a:r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TW" kern="1200" dirty="0" err="1">
                <a:solidFill>
                  <a:schemeClr val="tx1"/>
                </a:solidFill>
                <a:ea typeface="+mj-ea"/>
                <a:cs typeface="+mj-cs"/>
              </a:rPr>
              <a:t>Jupyter</a:t>
            </a:r>
            <a:r>
              <a:rPr lang="en-US" altLang="zh-TW" kern="1200" dirty="0">
                <a:solidFill>
                  <a:schemeClr val="tx1"/>
                </a:solidFill>
                <a:ea typeface="+mj-ea"/>
                <a:cs typeface="+mj-cs"/>
              </a:rPr>
              <a:t>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44FD67-6135-4D99-B247-B2FA03E6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5379910" cy="4713923"/>
          </a:xfrm>
        </p:spPr>
        <p:txBody>
          <a:bodyPr/>
          <a:lstStyle/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windows.</a:t>
            </a:r>
          </a:p>
          <a:p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altLang="zh-TW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altLang="zh-TW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 to enter your localhost in the browser.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116FD7-14BA-428D-809A-73150F73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FBE2CE5-860E-7111-EAF0-D2DC9683F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8725"/>
            <a:ext cx="5249612" cy="54163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8ACECD-E7C3-B3B3-003F-462CC1632970}"/>
              </a:ext>
            </a:extLst>
          </p:cNvPr>
          <p:cNvSpPr txBox="1"/>
          <p:nvPr/>
        </p:nvSpPr>
        <p:spPr>
          <a:xfrm>
            <a:off x="6584409" y="2337779"/>
            <a:ext cx="427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Step2. click </a:t>
            </a:r>
            <a:r>
              <a:rPr lang="en-US" altLang="zh-TW" b="1" dirty="0" err="1">
                <a:solidFill>
                  <a:srgbClr val="FF0000"/>
                </a:solidFill>
                <a:latin typeface="Georgia" panose="02040502050405020303" pitchFamily="18" charset="0"/>
              </a:rPr>
              <a:t>Jupyter</a:t>
            </a:r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 Notebook </a:t>
            </a:r>
            <a:endParaRPr lang="zh-TW" altLang="en-US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F8DBF81-6717-231E-8514-A1DAD750FC85}"/>
              </a:ext>
            </a:extLst>
          </p:cNvPr>
          <p:cNvSpPr txBox="1"/>
          <p:nvPr/>
        </p:nvSpPr>
        <p:spPr>
          <a:xfrm>
            <a:off x="6096000" y="5987018"/>
            <a:ext cx="198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Georgia" panose="02040502050405020303" pitchFamily="18" charset="0"/>
              </a:rPr>
              <a:t>Step1. search</a:t>
            </a:r>
            <a:endParaRPr lang="zh-TW" altLang="en-US" b="1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238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23E17E4-85B8-4612-9D1F-358E67E3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Use </a:t>
            </a:r>
            <a:r>
              <a:rPr lang="en-US" altLang="zh-TW" sz="4800" dirty="0" err="1"/>
              <a:t>plotly</a:t>
            </a:r>
            <a:r>
              <a:rPr lang="en-US" altLang="zh-TW" sz="4800" dirty="0"/>
              <a:t> to Draw Multiple Line Charts (Cont’d)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BBA5E05-464B-5C25-796F-3AF332C9C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output: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5888D8-E640-DBC4-8A16-673ED5CD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78890647-CDE9-2128-17A6-4D47647DA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05" y="2365330"/>
            <a:ext cx="7209841" cy="40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992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1622ED7-C951-0BB7-1040-3FB88CD1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Use </a:t>
            </a:r>
            <a:r>
              <a:rPr lang="en-US" altLang="zh-TW" sz="4800" dirty="0" err="1"/>
              <a:t>plotly</a:t>
            </a:r>
            <a:r>
              <a:rPr lang="en-US" altLang="zh-TW" sz="4800" dirty="0"/>
              <a:t> to Draw Multiple Line Charts (Cont’d)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287FC6-16B4-0A95-73BD-42318D540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Multiple line charts are drawn by </a:t>
            </a:r>
            <a:r>
              <a:rPr lang="en-US" altLang="zh-TW" dirty="0" err="1"/>
              <a:t>plotly</a:t>
            </a:r>
            <a:r>
              <a:rPr lang="en-US" altLang="zh-TW" dirty="0"/>
              <a:t>: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3887B-169E-122D-A2CE-D51CC2F9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5DD119-DD35-9E32-5A0F-91D3925C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698" y="2531401"/>
            <a:ext cx="7684317" cy="39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816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9286A-9308-442D-C530-9D5F54F0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CAECBFA-8D0E-1BB5-1D9A-223BC46D5E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319164" cy="4713923"/>
              </a:xfrm>
            </p:spPr>
            <p:txBody>
              <a:bodyPr/>
              <a:lstStyle/>
              <a:p>
                <a:r>
                  <a:rPr lang="en-US" altLang="zh-TW" dirty="0"/>
                  <a:t>The </a:t>
                </a:r>
                <a:r>
                  <a:rPr lang="en-US" altLang="zh-TW" b="1" dirty="0" err="1">
                    <a:solidFill>
                      <a:schemeClr val="accent1"/>
                    </a:solidFill>
                  </a:rPr>
                  <a:t>linspace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() </a:t>
                </a:r>
                <a:r>
                  <a:rPr lang="en-US" altLang="zh-TW" dirty="0"/>
                  <a:t>function in NumPy can spread points evenly within a certain range. </a:t>
                </a:r>
              </a:p>
              <a:p>
                <a:pPr lvl="1"/>
                <a:r>
                  <a:rPr lang="en-US" altLang="zh-TW" dirty="0"/>
                  <a:t>For example, if we want to generate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zh-TW" dirty="0"/>
                  <a:t> points between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zh-TW" dirty="0"/>
                  <a:t>, our program can be written as follows.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CAECBFA-8D0E-1BB5-1D9A-223BC46D5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319164" cy="4713923"/>
              </a:xfrm>
              <a:blipFill>
                <a:blip r:embed="rId3"/>
                <a:stretch>
                  <a:fillRect l="-1239" t="-1550" r="-2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92CD27-A5D4-8CF7-427D-2A7FCC5F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D23F3C-82A2-9365-BCF6-7C4E0A36A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986" y="3519377"/>
            <a:ext cx="6629926" cy="22159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97221B-01D7-8A06-E3FB-FC04732ABF57}"/>
              </a:ext>
            </a:extLst>
          </p:cNvPr>
          <p:cNvSpPr/>
          <p:nvPr/>
        </p:nvSpPr>
        <p:spPr>
          <a:xfrm>
            <a:off x="3886237" y="5167638"/>
            <a:ext cx="565270" cy="4866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F4B7F4-6223-7F53-196C-E369FDBF5E44}"/>
              </a:ext>
            </a:extLst>
          </p:cNvPr>
          <p:cNvSpPr/>
          <p:nvPr/>
        </p:nvSpPr>
        <p:spPr>
          <a:xfrm>
            <a:off x="4826354" y="5165280"/>
            <a:ext cx="565270" cy="4866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938CB4-A8F4-A795-9EF4-DCFED37A27EA}"/>
              </a:ext>
            </a:extLst>
          </p:cNvPr>
          <p:cNvSpPr/>
          <p:nvPr/>
        </p:nvSpPr>
        <p:spPr>
          <a:xfrm>
            <a:off x="5537211" y="5165280"/>
            <a:ext cx="565270" cy="4866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0B345A-4947-7B4F-FD88-3B18047A012F}"/>
              </a:ext>
            </a:extLst>
          </p:cNvPr>
          <p:cNvSpPr/>
          <p:nvPr/>
        </p:nvSpPr>
        <p:spPr>
          <a:xfrm>
            <a:off x="6560201" y="5172900"/>
            <a:ext cx="565270" cy="4866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0706B1-B4B0-D97A-13E6-62CFBBE185F1}"/>
              </a:ext>
            </a:extLst>
          </p:cNvPr>
          <p:cNvSpPr/>
          <p:nvPr/>
        </p:nvSpPr>
        <p:spPr>
          <a:xfrm>
            <a:off x="7226617" y="5172900"/>
            <a:ext cx="565270" cy="4866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485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43C791-A299-9638-771A-E660B7F4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7A9C543-B292-E1B6-9592-F9992AB409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0" y="1379910"/>
                <a:ext cx="11396749" cy="4713923"/>
              </a:xfrm>
            </p:spPr>
            <p:txBody>
              <a:bodyPr/>
              <a:lstStyle/>
              <a:p>
                <a:r>
                  <a:rPr lang="en-US" altLang="zh-TW" dirty="0"/>
                  <a:t>Use </a:t>
                </a:r>
                <a:r>
                  <a:rPr lang="en-US" altLang="zh-TW" b="1" dirty="0" err="1">
                    <a:solidFill>
                      <a:schemeClr val="accent1"/>
                    </a:solidFill>
                  </a:rPr>
                  <a:t>make_interp_spline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() </a:t>
                </a:r>
                <a:r>
                  <a:rPr lang="en-US" altLang="zh-TW" dirty="0"/>
                  <a:t>to determine the coefficients of the spline to draw a smooth line chart.</a:t>
                </a:r>
              </a:p>
              <a:p>
                <a:r>
                  <a:rPr lang="en-US" altLang="zh-TW" dirty="0"/>
                  <a:t>We plot the curve by taking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altLang="zh-TW" dirty="0"/>
                  <a:t> equally spaced samples between the minimum and maximum values along the x-axis.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7A9C543-B292-E1B6-9592-F9992AB409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0" y="1379910"/>
                <a:ext cx="11396749" cy="4713923"/>
              </a:xfrm>
              <a:blipFill>
                <a:blip r:embed="rId3"/>
                <a:stretch>
                  <a:fillRect l="-1230" t="-1550" r="-17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D7D26-1584-FDA7-D6F8-78AB0193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83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60874F0-0E70-BA46-5045-A21C168EC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2" y="3736871"/>
            <a:ext cx="10260936" cy="19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830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8F946-BF3E-B134-8C86-D9BCF498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E01675-B83A-D965-75DB-413CEED69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The scatter chart can be drawn with the 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scatter()</a:t>
                </a:r>
                <a:r>
                  <a:rPr lang="en-US" altLang="zh-TW" dirty="0"/>
                  <a:t> function.</a:t>
                </a:r>
              </a:p>
              <a:p>
                <a:r>
                  <a:rPr lang="en-US" altLang="zh-TW" dirty="0"/>
                  <a:t>The 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color</a:t>
                </a:r>
                <a:r>
                  <a:rPr lang="en-US" altLang="zh-TW" dirty="0"/>
                  <a:t> can specify the color of the dots, and the 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alpha</a:t>
                </a:r>
                <a:r>
                  <a:rPr lang="en-US" altLang="zh-TW" dirty="0"/>
                  <a:t> can specify a value between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/>
                  <a:t>. Make the color of the dots transparent. </a:t>
                </a:r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E01675-B83A-D965-75DB-413CEED69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550" r="-5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29376D-DF49-8A37-09FE-1CEC5399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E4B5BB-870E-B9D0-B866-7EBA6D79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950" y="3664246"/>
            <a:ext cx="9820100" cy="25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46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68536-514D-5B33-9035-6552AC7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ED1229-2781-4CBA-B10D-6BFD12E5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460544" cy="4713923"/>
          </a:xfrm>
        </p:spPr>
        <p:txBody>
          <a:bodyPr/>
          <a:lstStyle/>
          <a:p>
            <a:r>
              <a:rPr lang="en-US" altLang="zh-TW" spc="-50" dirty="0"/>
              <a:t>Use the built-in </a:t>
            </a:r>
            <a:r>
              <a:rPr lang="en-US" altLang="zh-TW" b="1" spc="-50" dirty="0">
                <a:solidFill>
                  <a:schemeClr val="accent1"/>
                </a:solidFill>
              </a:rPr>
              <a:t>SciPy</a:t>
            </a:r>
            <a:r>
              <a:rPr lang="en-US" altLang="zh-TW" spc="-50" dirty="0"/>
              <a:t> library to smooth the lines of a line chart.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9495ED-48F0-7F03-FB90-435E456A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276B72-0EAC-127B-A3E4-A50A58CE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95" y="1991575"/>
            <a:ext cx="6322009" cy="45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841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91C9B-1EAA-104D-83D0-864F8ABB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0B6A66-1A5D-410F-2024-6860F2C83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cs typeface="Arial" panose="020B0604020202020204" pitchFamily="34" charset="0"/>
              </a:rPr>
              <a:t>The output after smoothing the line chart.</a:t>
            </a:r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259776-9092-D96A-ABCE-A89E5BF9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AB6AA9D-DD28-64E6-A411-C1914D800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61" y="1972050"/>
            <a:ext cx="6918085" cy="4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918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0D506-A9DF-3111-B47C-38ABCF45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5E4FE1-B84C-A0B4-9374-A2B4BB5D24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altLang="zh-TW" dirty="0"/>
                  <a:t>Establish x-axis and y-axis matrix</a:t>
                </a:r>
                <a:r>
                  <a:rPr lang="en-US" altLang="zh-TW" dirty="0"/>
                  <a:t> as “</a:t>
                </a:r>
                <a:r>
                  <a:rPr lang="zh-TW" altLang="en-US" dirty="0"/>
                  <a:t>觀測時間</a:t>
                </a:r>
                <a:r>
                  <a:rPr lang="en-US" altLang="zh-TW" dirty="0"/>
                  <a:t>(day)” and “</a:t>
                </a:r>
                <a:r>
                  <a:rPr lang="zh-TW" altLang="en-US" dirty="0"/>
                  <a:t>氣溫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dirty="0"/>
                  <a:t>)” then smooth the data.</a:t>
                </a:r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5E4FE1-B84C-A0B4-9374-A2B4BB5D24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6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F8DE13-40FE-E761-03A3-463C0DE9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pic>
        <p:nvPicPr>
          <p:cNvPr id="6" name="內容版面配置區 7" descr="一張含有 文字 的圖片&#10;&#10;自動產生的描述">
            <a:extLst>
              <a:ext uri="{FF2B5EF4-FFF2-40B4-BE49-F238E27FC236}">
                <a16:creationId xmlns:a16="http://schemas.microsoft.com/office/drawing/2014/main" id="{D3A3B898-4367-5477-EB10-1D649A968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49" y="2522901"/>
            <a:ext cx="9794902" cy="35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317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C05AE-B459-7E01-8B07-E4AB63F7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8FA43A-9A56-8AEB-742C-FD25C37A1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>
                <a:solidFill>
                  <a:schemeClr val="accent1"/>
                </a:solidFill>
              </a:rPr>
              <a:t>title() </a:t>
            </a:r>
            <a:r>
              <a:rPr lang="en-US" altLang="zh-TW" dirty="0"/>
              <a:t>function to add a title to the line chart.</a:t>
            </a:r>
          </a:p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x.label</a:t>
            </a:r>
            <a:r>
              <a:rPr lang="en-US" altLang="zh-TW" b="1" dirty="0">
                <a:solidFill>
                  <a:schemeClr val="accent1"/>
                </a:solidFill>
              </a:rPr>
              <a:t>()</a:t>
            </a:r>
            <a:r>
              <a:rPr lang="en-US" altLang="zh-TW" dirty="0"/>
              <a:t>,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b="1" dirty="0" err="1">
                <a:solidFill>
                  <a:schemeClr val="accent1"/>
                </a:solidFill>
              </a:rPr>
              <a:t>y.label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add labels to the </a:t>
            </a:r>
            <a:br>
              <a:rPr lang="en-US" altLang="zh-TW" dirty="0"/>
            </a:br>
            <a:r>
              <a:rPr lang="en-US" altLang="zh-TW" dirty="0"/>
              <a:t>x-axis and y-axis.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51129D-0A9F-01CE-266B-3214BFBB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B9C2BF3-59D4-DBCA-CB37-F4A787DB1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28" y="2996316"/>
            <a:ext cx="5581543" cy="33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618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D3542C-20CD-D2A5-AD54-72BC0CF8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3FF03-8FC8-4E65-9CE9-BEF04EE9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DC4C5D-D476-03FC-A09F-86B1F89C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41EA44-8603-D743-557A-1AA7100A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38" y="1371600"/>
            <a:ext cx="5147177" cy="5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1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168BD-597B-451C-901A-9D2B6412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Change Browser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2686EB-DF33-4EE1-AE25-1220B78DF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After clicking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Notebook, the default browser will be launched. </a:t>
            </a:r>
          </a:p>
          <a:p>
            <a:r>
              <a:rPr lang="en-US" altLang="zh-TW" sz="3200" dirty="0"/>
              <a:t>If you want to change the browser, you can copy the URL in the Prompt of </a:t>
            </a:r>
            <a:r>
              <a:rPr lang="en-US" altLang="zh-TW" sz="3200" dirty="0" err="1"/>
              <a:t>Jupyter</a:t>
            </a:r>
            <a:r>
              <a:rPr lang="en-US" altLang="zh-TW" sz="3200" dirty="0"/>
              <a:t> Notebook (in the red box of the picture), and then paste the URL into the browser you want to use.</a:t>
            </a:r>
            <a:endParaRPr lang="zh-TW" altLang="en-US" sz="32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A30FFB-E57F-4804-B9B9-42EBF894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0F27C0-708D-042F-EBF5-0F7D13966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49" y="4529604"/>
            <a:ext cx="10375902" cy="17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8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892508-4214-41BA-F127-515B7EC5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Smooth the Line Chart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0EA8C8-E7B5-7A31-F338-7F0B59F2D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output after smoothing the line chart of weather data.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41EC8D-DD7F-0300-DAF3-13DEC197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C88A20-0A60-96F7-FBF8-A0613224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3" y="2080590"/>
            <a:ext cx="6249272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75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D986B6-49AF-452C-6E36-68DBDB6A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 2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D4ED8D7-1135-2C36-D426-DBCD2319C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/>
                  <a:t>Please get the weather data for any month and any region from the website we provide. Draw the “</a:t>
                </a:r>
                <a:r>
                  <a:rPr lang="zh-TW" altLang="en-US" dirty="0"/>
                  <a:t>氣溫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dirty="0"/>
                  <a:t>)”, “</a:t>
                </a:r>
                <a:r>
                  <a:rPr lang="zh-TW" altLang="en-US" dirty="0"/>
                  <a:t>最高氣溫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dirty="0"/>
                  <a:t>)”, and “</a:t>
                </a:r>
                <a:r>
                  <a:rPr lang="zh-TW" altLang="en-US" dirty="0"/>
                  <a:t>最低氣溫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dirty="0"/>
                  <a:t>)” as a line chart and highlight the “</a:t>
                </a:r>
                <a:r>
                  <a:rPr lang="zh-TW" altLang="en-US" dirty="0"/>
                  <a:t>最高氣溫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dirty="0"/>
                  <a:t>)”.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/>
                  <a:t>Draw “</a:t>
                </a:r>
                <a:r>
                  <a:rPr lang="zh-TW" altLang="en-US" dirty="0"/>
                  <a:t>氣溫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dirty="0"/>
                  <a:t>)”, “</a:t>
                </a:r>
                <a:r>
                  <a:rPr lang="zh-TW" altLang="en-US" dirty="0"/>
                  <a:t>最高氣溫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dirty="0"/>
                  <a:t>)”, and “</a:t>
                </a:r>
                <a:r>
                  <a:rPr lang="zh-TW" altLang="en-US" dirty="0"/>
                  <a:t>最低氣溫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zh-TW" dirty="0"/>
                  <a:t>)” as a line chart and smooth it.</a:t>
                </a:r>
              </a:p>
              <a:p>
                <a:pPr marL="0" indent="0">
                  <a:buNone/>
                </a:pPr>
                <a:endParaRPr lang="en-US" altLang="zh-TW" sz="900" dirty="0"/>
              </a:p>
              <a:p>
                <a:pPr latinLnBrk="1"/>
                <a:r>
                  <a:rPr lang="en-US" altLang="zh-TW" dirty="0"/>
                  <a:t>URL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link: </a:t>
                </a:r>
                <a:r>
                  <a:rPr lang="en-US" altLang="zh-TW" dirty="0">
                    <a:hlinkClick r:id="rId3"/>
                  </a:rPr>
                  <a:t>http://e-service.cwb.gov.tw/HistoryDataQuery/MonthDataController.do?command=viewMain&amp;station=466920&amp;stname=%25E8%2587%25BA%25E5%258C%2597&amp;datepicker=2022-09&amp;altitude=5.3m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D4ED8D7-1135-2C36-D426-DBCD2319C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41" t="-2584" r="-1141" b="-3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333EF5-8864-F86F-02C6-6202F240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64875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3B620A-964D-6EF4-A3BE-366103DD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Exercise 2 Example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8E816B-84BB-3FAA-98EA-87A01F18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AB5A079-956F-5FB7-0535-A0AF270B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08" y="1307418"/>
            <a:ext cx="4027229" cy="27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3EA6915-A9E1-371A-CD59-690533BE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84" y="1233325"/>
            <a:ext cx="4004567" cy="27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79F6D7F-7F4D-293A-878C-A91360009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999" y="4026430"/>
            <a:ext cx="4064438" cy="270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C01EA97-1932-850B-9766-AB93ACE9C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288" y="4021475"/>
            <a:ext cx="3989763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189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371239"/>
            <a:ext cx="10651374" cy="1138723"/>
          </a:xfrm>
        </p:spPr>
        <p:txBody>
          <a:bodyPr anchor="ctr">
            <a:normAutofit/>
          </a:bodyPr>
          <a:lstStyle/>
          <a:p>
            <a:r>
              <a:rPr lang="en-US" altLang="zh-TW" sz="5400" dirty="0"/>
              <a:t>Heat Map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9C88A2-6362-43B5-AC1F-04CF094E11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Use </a:t>
            </a:r>
            <a:r>
              <a:rPr lang="en-US" altLang="zh-TW" sz="3600" dirty="0"/>
              <a:t>Covid-19</a:t>
            </a:r>
            <a:r>
              <a:rPr lang="en-US" altLang="zh-TW" sz="4000" dirty="0"/>
              <a:t> related data to draw heat maps.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23186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B1955-F75E-5DDA-4CD7-50EC6721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 a Heat Map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CCF460-A68F-7C6C-703D-EA8F030C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08"/>
            <a:ext cx="11211098" cy="4713923"/>
          </a:xfrm>
        </p:spPr>
        <p:txBody>
          <a:bodyPr/>
          <a:lstStyle/>
          <a:p>
            <a:r>
              <a:rPr lang="en-US" altLang="zh-TW" sz="3200" dirty="0"/>
              <a:t>Load the library we will use.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DB0258-F0A4-E810-296D-88022B98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94</a:t>
            </a:fld>
            <a:endParaRPr lang="zh-TW" alt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76ECA58C-E27A-819A-E38D-E367C7F4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1" y="2189110"/>
            <a:ext cx="10226344" cy="334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021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D130AD6-F3FB-2456-0372-213D6F5D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Draw a Map of the Administrative Regions of the United States</a:t>
            </a:r>
            <a:endParaRPr lang="zh-TW" altLang="en-US" sz="44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EE37EF-C07D-7FEE-3774-5AD992E23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Use the </a:t>
            </a:r>
            <a:r>
              <a:rPr lang="en-US" altLang="zh-TW" sz="3200" b="1" dirty="0">
                <a:solidFill>
                  <a:schemeClr val="accent1"/>
                </a:solidFill>
              </a:rPr>
              <a:t>location</a:t>
            </a:r>
            <a:r>
              <a:rPr lang="en-US" altLang="zh-TW" sz="3200" dirty="0"/>
              <a:t> of the </a:t>
            </a:r>
            <a:r>
              <a:rPr lang="en-US" altLang="zh-TW" sz="3200" b="1" dirty="0" err="1">
                <a:solidFill>
                  <a:schemeClr val="accent1"/>
                </a:solidFill>
              </a:rPr>
              <a:t>folium.map</a:t>
            </a:r>
            <a:r>
              <a:rPr lang="en-US" altLang="zh-TW" sz="3200" b="1" dirty="0">
                <a:solidFill>
                  <a:schemeClr val="accent1"/>
                </a:solidFill>
              </a:rPr>
              <a:t>() </a:t>
            </a:r>
            <a:r>
              <a:rPr lang="en-US" altLang="zh-TW" sz="3200" dirty="0"/>
              <a:t>function to specify the latitude and longitude.</a:t>
            </a:r>
          </a:p>
          <a:p>
            <a:r>
              <a:rPr lang="en-US" altLang="zh-TW" sz="3200" b="1" dirty="0" err="1">
                <a:solidFill>
                  <a:schemeClr val="accent1"/>
                </a:solidFill>
              </a:rPr>
              <a:t>zoom_start</a:t>
            </a:r>
            <a:r>
              <a:rPr lang="en-US" altLang="zh-TW" sz="3200" b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/>
              <a:t>is the zoom level of the map.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252B8-13E4-7836-DA86-8AB1B32B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95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B0B10F3-EA64-2801-2900-6A6B58C50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6" y="3816881"/>
            <a:ext cx="10962667" cy="11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41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AB3B143-632A-5544-880A-98E8572C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Draw a Map of the Administrative Regions of the United States (Cont’d)</a:t>
            </a:r>
            <a:endParaRPr lang="zh-TW" altLang="en-US" sz="44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B81A4C3-23E8-D4C8-A3E4-6957CA32F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662978"/>
            <a:ext cx="11211098" cy="4337336"/>
          </a:xfrm>
        </p:spPr>
        <p:txBody>
          <a:bodyPr/>
          <a:lstStyle/>
          <a:p>
            <a:r>
              <a:rPr lang="en-US" altLang="zh-TW" dirty="0"/>
              <a:t>Use the </a:t>
            </a:r>
            <a:r>
              <a:rPr lang="en-US" altLang="zh-TW" b="1" dirty="0" err="1">
                <a:solidFill>
                  <a:schemeClr val="accent1"/>
                </a:solidFill>
              </a:rPr>
              <a:t>folium.Choropleth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functions to draw a colored map of the US. </a:t>
            </a:r>
          </a:p>
          <a:p>
            <a:r>
              <a:rPr lang="en-US" altLang="zh-TW" dirty="0"/>
              <a:t>The </a:t>
            </a:r>
            <a:r>
              <a:rPr lang="en-US" altLang="zh-TW" b="1" dirty="0" err="1">
                <a:solidFill>
                  <a:schemeClr val="accent1"/>
                </a:solidFill>
              </a:rPr>
              <a:t>add_map</a:t>
            </a:r>
            <a:r>
              <a:rPr lang="en-US" altLang="zh-TW" b="1" dirty="0">
                <a:solidFill>
                  <a:schemeClr val="accent1"/>
                </a:solidFill>
              </a:rPr>
              <a:t>() </a:t>
            </a:r>
            <a:r>
              <a:rPr lang="en-US" altLang="zh-TW" dirty="0"/>
              <a:t>function can add color, transparency, border color, and thickness to our </a:t>
            </a:r>
            <a:r>
              <a:rPr lang="en-US" altLang="zh-TW" b="1" dirty="0" err="1">
                <a:solidFill>
                  <a:schemeClr val="accent1"/>
                </a:solidFill>
              </a:rPr>
              <a:t>base_map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chemeClr val="accent1"/>
                </a:solidFill>
              </a:rPr>
              <a:t>json</a:t>
            </a:r>
            <a:r>
              <a:rPr lang="en-US" altLang="zh-TW" dirty="0"/>
              <a:t> library is used to import data.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FEC62D-E524-C3D6-5AF3-190561DC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5E64A236-B261-4E40-ADAC-8A2FE7E3C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55" y="4435488"/>
            <a:ext cx="8254290" cy="171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500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4A8BF5C-BDC8-57B5-E203-9C9FD043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Draw a Map of the Administrative Regions of the United States (Cont’d)</a:t>
            </a:r>
            <a:endParaRPr lang="zh-TW" altLang="en-US" sz="4400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2706B32-71CC-4EF4-B9AA-E55719519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CF9C2B-97AB-807B-FBB2-305B54F3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pic>
        <p:nvPicPr>
          <p:cNvPr id="8" name="內容版面配置區 5" descr="一張含有 地圖 的圖片&#10;&#10;自動產生的描述">
            <a:extLst>
              <a:ext uri="{FF2B5EF4-FFF2-40B4-BE49-F238E27FC236}">
                <a16:creationId xmlns:a16="http://schemas.microsoft.com/office/drawing/2014/main" id="{87148906-5714-CC36-FE6A-30ED5B2A0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69" y="1800905"/>
            <a:ext cx="8069662" cy="46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33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03F3D8-176B-F21E-8302-D1C1B720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spc="-90" dirty="0"/>
              <a:t>Number of Cases of COVID-19 in U.S. States</a:t>
            </a:r>
            <a:endParaRPr lang="zh-TW" altLang="en-US" sz="4000" spc="-9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F1F7CF-4338-B9B8-3118-DA56C2A20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Create a CSV file (named </a:t>
                </a:r>
                <a:r>
                  <a:rPr lang="en-US" altLang="zh-TW" b="1" dirty="0" err="1">
                    <a:solidFill>
                      <a:schemeClr val="accent1"/>
                    </a:solidFill>
                  </a:rPr>
                  <a:t>covid_usastate</a:t>
                </a:r>
                <a:r>
                  <a:rPr lang="en-US" altLang="zh-TW" dirty="0"/>
                  <a:t>) of the number of people diagnosed with Covid-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in each state in the United States. Use this file to draw a heat map.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6F1F7CF-4338-B9B8-3118-DA56C2A20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04B1-1164-F48D-0E91-1CEAC279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3A11B7EA-E6DB-FD43-CAD3-E9A73D19B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77" y="2949575"/>
            <a:ext cx="4548045" cy="34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84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7659C-3083-83F1-7DA9-7D4D3EC3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Heat Map of Cases Diagnosed with COVID-19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BC6EB79-2442-0C57-3B2E-68ACDA62B5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TW" dirty="0"/>
                  <a:t>The </a:t>
                </a:r>
                <a:r>
                  <a:rPr lang="en-US" altLang="zh-TW" b="1" dirty="0" err="1">
                    <a:solidFill>
                      <a:schemeClr val="accent1"/>
                    </a:solidFill>
                  </a:rPr>
                  <a:t>read_csv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()</a:t>
                </a:r>
                <a:r>
                  <a:rPr lang="en-US" altLang="zh-TW" dirty="0"/>
                  <a:t> function can help us read CSV files stored in </a:t>
                </a:r>
                <a:r>
                  <a:rPr lang="en-US" altLang="zh-TW" dirty="0" err="1"/>
                  <a:t>Jupyter</a:t>
                </a:r>
                <a:r>
                  <a:rPr lang="en-US" altLang="zh-TW" dirty="0"/>
                  <a:t>.</a:t>
                </a:r>
              </a:p>
              <a:p>
                <a:pPr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TW" dirty="0"/>
                  <a:t>Import 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covid_usastate.csv </a:t>
                </a:r>
                <a:r>
                  <a:rPr lang="en-US" altLang="zh-TW" dirty="0"/>
                  <a:t>with the parameter 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data</a:t>
                </a:r>
                <a:r>
                  <a:rPr lang="en-US" altLang="zh-TW" dirty="0"/>
                  <a:t> to read the Covid-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altLang="zh-TW" dirty="0"/>
                  <a:t> confirmation cases for each state.</a:t>
                </a:r>
              </a:p>
              <a:p>
                <a:pPr>
                  <a:lnSpc>
                    <a:spcPct val="90000"/>
                  </a:lnSpc>
                  <a:spcBef>
                    <a:spcPts val="300"/>
                  </a:spcBef>
                </a:pPr>
                <a:r>
                  <a:rPr lang="en-US" altLang="zh-TW" dirty="0"/>
                  <a:t>The </a:t>
                </a:r>
                <a:r>
                  <a:rPr lang="en-US" altLang="zh-TW" b="1" dirty="0" err="1">
                    <a:solidFill>
                      <a:schemeClr val="accent1"/>
                    </a:solidFill>
                  </a:rPr>
                  <a:t>fill_color</a:t>
                </a:r>
                <a:r>
                  <a:rPr lang="en-US" altLang="zh-TW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used to set the heat map palette.</a:t>
                </a:r>
              </a:p>
              <a:p>
                <a:pPr>
                  <a:lnSpc>
                    <a:spcPct val="90000"/>
                  </a:lnSpc>
                  <a:spcBef>
                    <a:spcPts val="300"/>
                  </a:spcBef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BC6EB79-2442-0C57-3B2E-68ACDA62B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2755" r="-3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166A17-E26E-BB39-39E3-39C2C3BE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B732A-7294-4BBE-946E-F6AC543E1303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6" name="內容版面配置區 9" descr="一張含有 文字 的圖片&#10;&#10;自動產生的描述">
            <a:extLst>
              <a:ext uri="{FF2B5EF4-FFF2-40B4-BE49-F238E27FC236}">
                <a16:creationId xmlns:a16="http://schemas.microsoft.com/office/drawing/2014/main" id="{B9FB5ADD-C883-7B2B-6C04-08493C811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22" y="4080761"/>
            <a:ext cx="7381730" cy="25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MBA">
      <a:majorFont>
        <a:latin typeface="Georgia"/>
        <a:ea typeface="標楷體"/>
        <a:cs typeface=""/>
      </a:majorFont>
      <a:minorFont>
        <a:latin typeface="Georgia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MBA">
      <a:majorFont>
        <a:latin typeface="Georgia"/>
        <a:ea typeface="標楷體"/>
        <a:cs typeface=""/>
      </a:majorFont>
      <a:minorFont>
        <a:latin typeface="Georgia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3827</TotalTime>
  <Words>4140</Words>
  <Application>Microsoft Office PowerPoint</Application>
  <PresentationFormat>寬螢幕</PresentationFormat>
  <Paragraphs>510</Paragraphs>
  <Slides>110</Slides>
  <Notes>88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110</vt:i4>
      </vt:variant>
    </vt:vector>
  </HeadingPairs>
  <TitlesOfParts>
    <vt:vector size="117" baseType="lpstr">
      <vt:lpstr>urw-din</vt:lpstr>
      <vt:lpstr>Arial</vt:lpstr>
      <vt:lpstr>Calibri</vt:lpstr>
      <vt:lpstr>Cambria Math</vt:lpstr>
      <vt:lpstr>Georgia</vt:lpstr>
      <vt:lpstr>Office 佈景主題</vt:lpstr>
      <vt:lpstr>1_Office 佈景主題</vt:lpstr>
      <vt:lpstr>This practical class needs to be divided into groups, please make a group of 1~3 people.</vt:lpstr>
      <vt:lpstr>Data Visualization in Python</vt:lpstr>
      <vt:lpstr>Outline</vt:lpstr>
      <vt:lpstr>Data Visualization</vt:lpstr>
      <vt:lpstr>Data Visualization (Cont’d)</vt:lpstr>
      <vt:lpstr>Example of Data Visualization</vt:lpstr>
      <vt:lpstr>Jupyter Notebook </vt:lpstr>
      <vt:lpstr>Open Jupyter Notebook</vt:lpstr>
      <vt:lpstr>Change Browser</vt:lpstr>
      <vt:lpstr>Create a New Notebook</vt:lpstr>
      <vt:lpstr>Change File Name</vt:lpstr>
      <vt:lpstr>Program Execution</vt:lpstr>
      <vt:lpstr>Upload File to Jupyter </vt:lpstr>
      <vt:lpstr>Install Library</vt:lpstr>
      <vt:lpstr>Install Packages</vt:lpstr>
      <vt:lpstr>Word Cloud</vt:lpstr>
      <vt:lpstr>Crawler Library</vt:lpstr>
      <vt:lpstr>Get Website Source Code</vt:lpstr>
      <vt:lpstr>Print Website Data</vt:lpstr>
      <vt:lpstr>Hint</vt:lpstr>
      <vt:lpstr>Search PTT Pushes</vt:lpstr>
      <vt:lpstr>Find Pushes</vt:lpstr>
      <vt:lpstr>Print Out All Contents</vt:lpstr>
      <vt:lpstr>Retrieve Pushes</vt:lpstr>
      <vt:lpstr>Retrieve Pushes (Cont’d)</vt:lpstr>
      <vt:lpstr>Remove Colons</vt:lpstr>
      <vt:lpstr>Remove Colons (Cont’d)</vt:lpstr>
      <vt:lpstr>Start Drawing Word Cloud</vt:lpstr>
      <vt:lpstr>Install Package</vt:lpstr>
      <vt:lpstr>Generate Word Cloud</vt:lpstr>
      <vt:lpstr>Word Cloud Output</vt:lpstr>
      <vt:lpstr>Change Mask Image</vt:lpstr>
      <vt:lpstr>Change Mask Image (Cont’d)</vt:lpstr>
      <vt:lpstr>Change Mask Image (Cont’d)</vt:lpstr>
      <vt:lpstr>Output of Change Mask Image</vt:lpstr>
      <vt:lpstr>Classes of colormaps</vt:lpstr>
      <vt:lpstr>Exercise 1</vt:lpstr>
      <vt:lpstr>Exercise 1 Example</vt:lpstr>
      <vt:lpstr>Line Chart</vt:lpstr>
      <vt:lpstr>NumPy</vt:lpstr>
      <vt:lpstr>Matplotlib &amp; Seaborn</vt:lpstr>
      <vt:lpstr>Plotly</vt:lpstr>
      <vt:lpstr>Import Full Library </vt:lpstr>
      <vt:lpstr>Get Weather Data from Website</vt:lpstr>
      <vt:lpstr>Method 1: Web Crawlers </vt:lpstr>
      <vt:lpstr>Method 1: Find Table ID</vt:lpstr>
      <vt:lpstr>Method 1: &lt;table&gt;</vt:lpstr>
      <vt:lpstr>Method 1: Find the Data We Need</vt:lpstr>
      <vt:lpstr>Method 1: Web Crawlers Detail </vt:lpstr>
      <vt:lpstr>Method 1: Crawl the Data We Need</vt:lpstr>
      <vt:lpstr>Delete the Data</vt:lpstr>
      <vt:lpstr>Delete the Data (Cont’d)</vt:lpstr>
      <vt:lpstr>Web Crawler Execution Results</vt:lpstr>
      <vt:lpstr>Method 2: Download File</vt:lpstr>
      <vt:lpstr>Method 2: Upload File to Jupyter </vt:lpstr>
      <vt:lpstr>Load weather1.csv</vt:lpstr>
      <vt:lpstr>Load weather1.csv (Cont’d)</vt:lpstr>
      <vt:lpstr>Load weather1.csv (Cont’d)</vt:lpstr>
      <vt:lpstr>Load weather1.csv (Cont’d)</vt:lpstr>
      <vt:lpstr>Data Type Conversion</vt:lpstr>
      <vt:lpstr>Data Type Conversion (Cont’d)</vt:lpstr>
      <vt:lpstr>Draw a Line Chart</vt:lpstr>
      <vt:lpstr>Draw a Line Chart (Cont’d)</vt:lpstr>
      <vt:lpstr>Chinese Display Problem</vt:lpstr>
      <vt:lpstr>Draw Multiple Line Charts</vt:lpstr>
      <vt:lpstr>Draw Multiple Line Charts (Cont’d)</vt:lpstr>
      <vt:lpstr>Draw Multiple Line Charts (Cont’d)</vt:lpstr>
      <vt:lpstr>Draw Multiple Line Charts (Cont’d)</vt:lpstr>
      <vt:lpstr>Set Line Charts to Same Type</vt:lpstr>
      <vt:lpstr>Set Line Charts to Same Type (Cont’d)</vt:lpstr>
      <vt:lpstr>Set Line Charts to Same Type (Cont’d)</vt:lpstr>
      <vt:lpstr>Set Line Charts to Same Type (Cont’d)</vt:lpstr>
      <vt:lpstr>Highlight One of Line Chart</vt:lpstr>
      <vt:lpstr>Highlight One of Line Charts (Cont’d)</vt:lpstr>
      <vt:lpstr>Highlight One of Line Charts (Cont’d)</vt:lpstr>
      <vt:lpstr>Use plotly to Draw a Line Chart</vt:lpstr>
      <vt:lpstr>Use plotly to Draw a Line Chart (Cont’d)</vt:lpstr>
      <vt:lpstr>Use plotly to Draw Multiple Line Charts</vt:lpstr>
      <vt:lpstr>Use plotly to Draw Multiple Line Charts (Cont’d)</vt:lpstr>
      <vt:lpstr>Use plotly to Draw Multiple Line Charts (Cont’d)</vt:lpstr>
      <vt:lpstr>Use plotly to Draw Multiple Line Charts (Cont’d)</vt:lpstr>
      <vt:lpstr>Smooth the Line Chart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Smooth the Line Chart (Cont’d)</vt:lpstr>
      <vt:lpstr>Exercise 2</vt:lpstr>
      <vt:lpstr>Exercise 2 Example</vt:lpstr>
      <vt:lpstr>Heat Map</vt:lpstr>
      <vt:lpstr>Draw a Heat Map</vt:lpstr>
      <vt:lpstr>Draw a Map of the Administrative Regions of the United States</vt:lpstr>
      <vt:lpstr>Draw a Map of the Administrative Regions of the United States (Cont’d)</vt:lpstr>
      <vt:lpstr>Draw a Map of the Administrative Regions of the United States (Cont’d)</vt:lpstr>
      <vt:lpstr>Number of Cases of COVID-19 in U.S. States</vt:lpstr>
      <vt:lpstr>Heat Map of Cases Diagnosed with COVID-19</vt:lpstr>
      <vt:lpstr>Heat Map of Cases Diagnosed with COVID-19 (Cont’d)</vt:lpstr>
      <vt:lpstr>Heat Map of Cases with COVID-19</vt:lpstr>
      <vt:lpstr>Convert Total Cases into Ratio</vt:lpstr>
      <vt:lpstr>Heat Map of Ratio Diagnosed with COVID-19</vt:lpstr>
      <vt:lpstr>Heat Map of Ratio with COVID-19</vt:lpstr>
      <vt:lpstr>Exercise 3</vt:lpstr>
      <vt:lpstr>Exercise 3 Example</vt:lpstr>
      <vt:lpstr>Exercise 3 Example (Cond’t)</vt:lpstr>
      <vt:lpstr>Extra Bonus </vt:lpstr>
      <vt:lpstr>Email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陳俊成</dc:creator>
  <cp:lastModifiedBy>呂彥旻</cp:lastModifiedBy>
  <cp:revision>105</cp:revision>
  <dcterms:created xsi:type="dcterms:W3CDTF">2022-09-14T06:54:20Z</dcterms:created>
  <dcterms:modified xsi:type="dcterms:W3CDTF">2022-12-07T08:43:54Z</dcterms:modified>
</cp:coreProperties>
</file>